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8288000" cy="10287000"/>
  <p:notesSz cx="6858000" cy="9144000"/>
  <p:embeddedFontLst>
    <p:embeddedFont>
      <p:font typeface="Cabin" charset="1" panose="00000500000000000000"/>
      <p:regular r:id="rId44"/>
    </p:embeddedFont>
    <p:embeddedFont>
      <p:font typeface="Cabin Bold" charset="1" panose="00000800000000000000"/>
      <p:regular r:id="rId45"/>
    </p:embeddedFont>
    <p:embeddedFont>
      <p:font typeface="Asap Medium" charset="1" panose="020F0604030202060203"/>
      <p:regular r:id="rId46"/>
    </p:embeddedFont>
    <p:embeddedFont>
      <p:font typeface="Cabin Semi-Bold" charset="1" panose="00000700000000000000"/>
      <p:regular r:id="rId47"/>
    </p:embeddedFont>
    <p:embeddedFont>
      <p:font typeface="TT Rounds Condensed Bold" charset="1" panose="02000806030000020003"/>
      <p:regular r:id="rId48"/>
    </p:embeddedFont>
    <p:embeddedFont>
      <p:font typeface="Muli Bold" charset="1" panose="000008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5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5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5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6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svg" Type="http://schemas.openxmlformats.org/officeDocument/2006/relationships/image"/><Relationship Id="rId4" Target="../media/image7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sv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7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4.png" Type="http://schemas.openxmlformats.org/officeDocument/2006/relationships/image"/><Relationship Id="rId11" Target="../media/image85.svg" Type="http://schemas.openxmlformats.org/officeDocument/2006/relationships/image"/><Relationship Id="rId12" Target="../media/image86.png" Type="http://schemas.openxmlformats.org/officeDocument/2006/relationships/image"/><Relationship Id="rId13" Target="../media/image87.svg" Type="http://schemas.openxmlformats.org/officeDocument/2006/relationships/image"/><Relationship Id="rId14" Target="../media/image88.svg" Type="http://schemas.openxmlformats.org/officeDocument/2006/relationships/image"/><Relationship Id="rId15" Target="../media/image89.png" Type="http://schemas.openxmlformats.org/officeDocument/2006/relationships/image"/><Relationship Id="rId16" Target="../media/image90.png" Type="http://schemas.openxmlformats.org/officeDocument/2006/relationships/image"/><Relationship Id="rId17" Target="../media/image91.svg" Type="http://schemas.openxmlformats.org/officeDocument/2006/relationships/image"/><Relationship Id="rId2" Target="../media/image76.png" Type="http://schemas.openxmlformats.org/officeDocument/2006/relationships/image"/><Relationship Id="rId3" Target="../media/image77.svg" Type="http://schemas.openxmlformats.org/officeDocument/2006/relationships/image"/><Relationship Id="rId4" Target="../media/image78.png" Type="http://schemas.openxmlformats.org/officeDocument/2006/relationships/image"/><Relationship Id="rId5" Target="../media/image79.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82.png" Type="http://schemas.openxmlformats.org/officeDocument/2006/relationships/image"/><Relationship Id="rId9" Target="../media/image83.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 Id="rId3" Target="../media/image93.svg" Type="http://schemas.openxmlformats.org/officeDocument/2006/relationships/image"/><Relationship Id="rId4" Target="../media/image94.png" Type="http://schemas.openxmlformats.org/officeDocument/2006/relationships/image"/><Relationship Id="rId5" Target="../media/image95.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png" Type="http://schemas.openxmlformats.org/officeDocument/2006/relationships/image"/><Relationship Id="rId3" Target="../media/image93.svg" Type="http://schemas.openxmlformats.org/officeDocument/2006/relationships/image"/><Relationship Id="rId4" Target="../media/image94.png" Type="http://schemas.openxmlformats.org/officeDocument/2006/relationships/image"/><Relationship Id="rId5" Target="../media/image95.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97.svg" Type="http://schemas.openxmlformats.org/officeDocument/2006/relationships/image"/><Relationship Id="rId4" Target="../media/image98.png" Type="http://schemas.openxmlformats.org/officeDocument/2006/relationships/image"/><Relationship Id="rId5" Target="../media/image99.svg" Type="http://schemas.openxmlformats.org/officeDocument/2006/relationships/image"/><Relationship Id="rId6" Target="../media/image92.png" Type="http://schemas.openxmlformats.org/officeDocument/2006/relationships/image"/><Relationship Id="rId7" Target="../media/image93.svg" Type="http://schemas.openxmlformats.org/officeDocument/2006/relationships/image"/><Relationship Id="rId8" Target="../media/image94.png" Type="http://schemas.openxmlformats.org/officeDocument/2006/relationships/image"/><Relationship Id="rId9" Target="../media/image95.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 Id="rId3" Target="../media/image94.png" Type="http://schemas.openxmlformats.org/officeDocument/2006/relationships/image"/><Relationship Id="rId4" Target="../media/image95.svg" Type="http://schemas.openxmlformats.org/officeDocument/2006/relationships/image"/><Relationship Id="rId5" Target="../media/image101.png" Type="http://schemas.openxmlformats.org/officeDocument/2006/relationships/image"/><Relationship Id="rId6" Target="../media/image10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1.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1.gif"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872347"/>
            <a:ext cx="4482903" cy="1414653"/>
          </a:xfrm>
          <a:custGeom>
            <a:avLst/>
            <a:gdLst/>
            <a:ahLst/>
            <a:cxnLst/>
            <a:rect r="r" b="b" t="t" l="l"/>
            <a:pathLst>
              <a:path h="1414653" w="4482903">
                <a:moveTo>
                  <a:pt x="0" y="0"/>
                </a:moveTo>
                <a:lnTo>
                  <a:pt x="4482903" y="0"/>
                </a:lnTo>
                <a:lnTo>
                  <a:pt x="4482903" y="1414653"/>
                </a:lnTo>
                <a:lnTo>
                  <a:pt x="0" y="1414653"/>
                </a:lnTo>
                <a:lnTo>
                  <a:pt x="0" y="0"/>
                </a:lnTo>
                <a:close/>
              </a:path>
            </a:pathLst>
          </a:custGeom>
          <a:blipFill>
            <a:blip r:embed="rId2">
              <a:extLst>
                <a:ext uri="{96DAC541-7B7A-43D3-8B79-37D633B846F1}">
                  <asvg:svgBlip xmlns:asvg="http://schemas.microsoft.com/office/drawing/2016/SVG/main" r:embed="rId3"/>
                </a:ext>
              </a:extLst>
            </a:blip>
            <a:stretch>
              <a:fillRect l="0" t="-460" r="0" b="-460"/>
            </a:stretch>
          </a:blipFill>
        </p:spPr>
      </p:sp>
      <p:sp>
        <p:nvSpPr>
          <p:cNvPr name="Freeform 3" id="3"/>
          <p:cNvSpPr/>
          <p:nvPr/>
        </p:nvSpPr>
        <p:spPr>
          <a:xfrm flipH="false" flipV="false" rot="0">
            <a:off x="905494" y="1315441"/>
            <a:ext cx="9005443" cy="6082798"/>
          </a:xfrm>
          <a:custGeom>
            <a:avLst/>
            <a:gdLst/>
            <a:ahLst/>
            <a:cxnLst/>
            <a:rect r="r" b="b" t="t" l="l"/>
            <a:pathLst>
              <a:path h="6082798" w="9005443">
                <a:moveTo>
                  <a:pt x="0" y="0"/>
                </a:moveTo>
                <a:lnTo>
                  <a:pt x="9005443" y="0"/>
                </a:lnTo>
                <a:lnTo>
                  <a:pt x="9005443" y="6082798"/>
                </a:lnTo>
                <a:lnTo>
                  <a:pt x="0" y="60827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032293" y="1556414"/>
            <a:ext cx="7086981" cy="7696070"/>
          </a:xfrm>
          <a:custGeom>
            <a:avLst/>
            <a:gdLst/>
            <a:ahLst/>
            <a:cxnLst/>
            <a:rect r="r" b="b" t="t" l="l"/>
            <a:pathLst>
              <a:path h="7696070" w="7086981">
                <a:moveTo>
                  <a:pt x="0" y="0"/>
                </a:moveTo>
                <a:lnTo>
                  <a:pt x="7086981" y="0"/>
                </a:lnTo>
                <a:lnTo>
                  <a:pt x="7086981" y="7696070"/>
                </a:lnTo>
                <a:lnTo>
                  <a:pt x="0" y="76960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796373" y="0"/>
            <a:ext cx="3491627" cy="1163622"/>
          </a:xfrm>
          <a:custGeom>
            <a:avLst/>
            <a:gdLst/>
            <a:ahLst/>
            <a:cxnLst/>
            <a:rect r="r" b="b" t="t" l="l"/>
            <a:pathLst>
              <a:path h="1163622" w="3491627">
                <a:moveTo>
                  <a:pt x="0" y="0"/>
                </a:moveTo>
                <a:lnTo>
                  <a:pt x="3491627" y="0"/>
                </a:lnTo>
                <a:lnTo>
                  <a:pt x="3491627" y="1163622"/>
                </a:lnTo>
                <a:lnTo>
                  <a:pt x="0" y="1163622"/>
                </a:lnTo>
                <a:lnTo>
                  <a:pt x="0" y="0"/>
                </a:lnTo>
                <a:close/>
              </a:path>
            </a:pathLst>
          </a:custGeom>
          <a:blipFill>
            <a:blip r:embed="rId8">
              <a:extLst>
                <a:ext uri="{96DAC541-7B7A-43D3-8B79-37D633B846F1}">
                  <asvg:svgBlip xmlns:asvg="http://schemas.microsoft.com/office/drawing/2016/SVG/main" r:embed="rId9"/>
                </a:ext>
              </a:extLst>
            </a:blip>
            <a:stretch>
              <a:fillRect l="0" t="-283" r="0" b="-283"/>
            </a:stretch>
          </a:blipFill>
        </p:spPr>
      </p:sp>
      <p:grpSp>
        <p:nvGrpSpPr>
          <p:cNvPr name="Group 6" id="6"/>
          <p:cNvGrpSpPr/>
          <p:nvPr/>
        </p:nvGrpSpPr>
        <p:grpSpPr>
          <a:xfrm rot="0">
            <a:off x="2739542" y="349550"/>
            <a:ext cx="13305360" cy="2053818"/>
            <a:chOff x="0" y="0"/>
            <a:chExt cx="2061348" cy="318190"/>
          </a:xfrm>
        </p:grpSpPr>
        <p:sp>
          <p:nvSpPr>
            <p:cNvPr name="Freeform 7" id="7"/>
            <p:cNvSpPr/>
            <p:nvPr/>
          </p:nvSpPr>
          <p:spPr>
            <a:xfrm flipH="false" flipV="false" rot="0">
              <a:off x="0" y="0"/>
              <a:ext cx="2061348" cy="318190"/>
            </a:xfrm>
            <a:custGeom>
              <a:avLst/>
              <a:gdLst/>
              <a:ahLst/>
              <a:cxnLst/>
              <a:rect r="r" b="b" t="t" l="l"/>
              <a:pathLst>
                <a:path h="318190" w="2061348">
                  <a:moveTo>
                    <a:pt x="0" y="0"/>
                  </a:moveTo>
                  <a:lnTo>
                    <a:pt x="2061348" y="0"/>
                  </a:lnTo>
                  <a:lnTo>
                    <a:pt x="2061348" y="318190"/>
                  </a:lnTo>
                  <a:lnTo>
                    <a:pt x="0" y="318190"/>
                  </a:lnTo>
                  <a:close/>
                </a:path>
              </a:pathLst>
            </a:custGeom>
            <a:solidFill>
              <a:srgbClr val="5AA427"/>
            </a:solidFill>
            <a:ln w="12700">
              <a:solidFill>
                <a:srgbClr val="000000"/>
              </a:solidFill>
            </a:ln>
          </p:spPr>
        </p:sp>
      </p:grpSp>
      <p:sp>
        <p:nvSpPr>
          <p:cNvPr name="Freeform 8" id="8"/>
          <p:cNvSpPr/>
          <p:nvPr/>
        </p:nvSpPr>
        <p:spPr>
          <a:xfrm flipH="false" flipV="false" rot="0">
            <a:off x="2906131" y="520341"/>
            <a:ext cx="1712235" cy="1712235"/>
          </a:xfrm>
          <a:custGeom>
            <a:avLst/>
            <a:gdLst/>
            <a:ahLst/>
            <a:cxnLst/>
            <a:rect r="r" b="b" t="t" l="l"/>
            <a:pathLst>
              <a:path h="1712235" w="1712235">
                <a:moveTo>
                  <a:pt x="0" y="0"/>
                </a:moveTo>
                <a:lnTo>
                  <a:pt x="1712235" y="0"/>
                </a:lnTo>
                <a:lnTo>
                  <a:pt x="1712235" y="1712235"/>
                </a:lnTo>
                <a:lnTo>
                  <a:pt x="0" y="1712235"/>
                </a:lnTo>
                <a:lnTo>
                  <a:pt x="0" y="0"/>
                </a:lnTo>
                <a:close/>
              </a:path>
            </a:pathLst>
          </a:custGeom>
          <a:blipFill>
            <a:blip r:embed="rId10"/>
            <a:stretch>
              <a:fillRect l="0" t="0" r="0" b="0"/>
            </a:stretch>
          </a:blipFill>
        </p:spPr>
      </p:sp>
      <p:sp>
        <p:nvSpPr>
          <p:cNvPr name="TextBox 9" id="9"/>
          <p:cNvSpPr txBox="true"/>
          <p:nvPr/>
        </p:nvSpPr>
        <p:spPr>
          <a:xfrm rot="0">
            <a:off x="665131" y="2948640"/>
            <a:ext cx="17454182" cy="5768240"/>
          </a:xfrm>
          <a:prstGeom prst="rect">
            <a:avLst/>
          </a:prstGeom>
        </p:spPr>
        <p:txBody>
          <a:bodyPr anchor="t" rtlCol="false" tIns="0" lIns="0" bIns="0" rIns="0">
            <a:spAutoFit/>
          </a:bodyPr>
          <a:lstStyle/>
          <a:p>
            <a:pPr algn="ctr">
              <a:lnSpc>
                <a:spcPts val="7189"/>
              </a:lnSpc>
            </a:pPr>
            <a:r>
              <a:rPr lang="en-US" sz="6000">
                <a:solidFill>
                  <a:srgbClr val="003EA8"/>
                </a:solidFill>
                <a:latin typeface="Cabin"/>
                <a:ea typeface="Cabin"/>
                <a:cs typeface="Cabin"/>
                <a:sym typeface="Cabin"/>
              </a:rPr>
              <a:t>Đề tài : NGHIÊN CỨU VISION TRANSFORMER ỨNG DỤNG NHẬN DIỆN SẢN PHẨM TRONG THANH TOÁN Ở CỬA HÀNG TIỆN LỢI</a:t>
            </a:r>
          </a:p>
          <a:p>
            <a:pPr algn="l">
              <a:lnSpc>
                <a:spcPts val="11180"/>
              </a:lnSpc>
            </a:pPr>
          </a:p>
          <a:p>
            <a:pPr algn="l">
              <a:lnSpc>
                <a:spcPts val="4290"/>
              </a:lnSpc>
            </a:pPr>
            <a:r>
              <a:rPr lang="en-US" sz="3640">
                <a:solidFill>
                  <a:srgbClr val="000000"/>
                </a:solidFill>
                <a:latin typeface="Cabin"/>
                <a:ea typeface="Cabin"/>
                <a:cs typeface="Cabin"/>
                <a:sym typeface="Cabin"/>
              </a:rPr>
              <a:t> </a:t>
            </a:r>
          </a:p>
          <a:p>
            <a:pPr algn="l">
              <a:lnSpc>
                <a:spcPts val="4290"/>
              </a:lnSpc>
            </a:pPr>
            <a:r>
              <a:rPr lang="en-US" sz="3640">
                <a:solidFill>
                  <a:srgbClr val="000000"/>
                </a:solidFill>
                <a:latin typeface="Cabin"/>
                <a:ea typeface="Cabin"/>
                <a:cs typeface="Cabin"/>
                <a:sym typeface="Cabin"/>
              </a:rPr>
              <a:t> </a:t>
            </a:r>
          </a:p>
          <a:p>
            <a:pPr algn="l">
              <a:lnSpc>
                <a:spcPts val="4290"/>
              </a:lnSpc>
            </a:pPr>
            <a:r>
              <a:rPr lang="en-US" sz="3640">
                <a:solidFill>
                  <a:srgbClr val="000000"/>
                </a:solidFill>
                <a:latin typeface="Cabin"/>
                <a:ea typeface="Cabin"/>
                <a:cs typeface="Cabin"/>
                <a:sym typeface="Cabin"/>
              </a:rPr>
              <a:t> </a:t>
            </a:r>
          </a:p>
        </p:txBody>
      </p:sp>
      <p:sp>
        <p:nvSpPr>
          <p:cNvPr name="TextBox 10" id="10"/>
          <p:cNvSpPr txBox="true"/>
          <p:nvPr/>
        </p:nvSpPr>
        <p:spPr>
          <a:xfrm rot="0">
            <a:off x="1869738" y="7116347"/>
            <a:ext cx="4586285" cy="1600380"/>
          </a:xfrm>
          <a:prstGeom prst="rect">
            <a:avLst/>
          </a:prstGeom>
        </p:spPr>
        <p:txBody>
          <a:bodyPr anchor="t" rtlCol="false" tIns="0" lIns="0" bIns="0" rIns="0">
            <a:spAutoFit/>
          </a:bodyPr>
          <a:lstStyle/>
          <a:p>
            <a:pPr algn="l">
              <a:lnSpc>
                <a:spcPts val="4290"/>
              </a:lnSpc>
            </a:pPr>
            <a:r>
              <a:rPr lang="en-US" sz="3640">
                <a:solidFill>
                  <a:srgbClr val="000000"/>
                </a:solidFill>
                <a:latin typeface="Cabin"/>
                <a:ea typeface="Cabin"/>
                <a:cs typeface="Cabin"/>
                <a:sym typeface="Cabin"/>
              </a:rPr>
              <a:t>Thành viên: </a:t>
            </a:r>
          </a:p>
          <a:p>
            <a:pPr algn="l">
              <a:lnSpc>
                <a:spcPts val="4290"/>
              </a:lnSpc>
            </a:pPr>
            <a:r>
              <a:rPr lang="en-US" sz="3640">
                <a:solidFill>
                  <a:srgbClr val="000000"/>
                </a:solidFill>
                <a:latin typeface="Cabin"/>
                <a:ea typeface="Cabin"/>
                <a:cs typeface="Cabin"/>
                <a:sym typeface="Cabin"/>
              </a:rPr>
              <a:t>Nguyễn Hà Phước Hậu Nguyễn Ngọc Huy</a:t>
            </a:r>
          </a:p>
        </p:txBody>
      </p:sp>
      <p:sp>
        <p:nvSpPr>
          <p:cNvPr name="TextBox 11" id="11"/>
          <p:cNvSpPr txBox="true"/>
          <p:nvPr/>
        </p:nvSpPr>
        <p:spPr>
          <a:xfrm rot="0">
            <a:off x="11679490" y="7116347"/>
            <a:ext cx="5084264" cy="1600380"/>
          </a:xfrm>
          <a:prstGeom prst="rect">
            <a:avLst/>
          </a:prstGeom>
        </p:spPr>
        <p:txBody>
          <a:bodyPr anchor="t" rtlCol="false" tIns="0" lIns="0" bIns="0" rIns="0">
            <a:spAutoFit/>
          </a:bodyPr>
          <a:lstStyle/>
          <a:p>
            <a:pPr algn="r">
              <a:lnSpc>
                <a:spcPts val="4290"/>
              </a:lnSpc>
            </a:pPr>
            <a:r>
              <a:rPr lang="en-US" sz="3640">
                <a:solidFill>
                  <a:srgbClr val="000000"/>
                </a:solidFill>
                <a:latin typeface="Cabin"/>
                <a:ea typeface="Cabin"/>
                <a:cs typeface="Cabin"/>
                <a:sym typeface="Cabin"/>
              </a:rPr>
              <a:t>Giảng viên hướng dẫn: </a:t>
            </a:r>
          </a:p>
          <a:p>
            <a:pPr algn="r">
              <a:lnSpc>
                <a:spcPts val="4290"/>
              </a:lnSpc>
            </a:pPr>
            <a:r>
              <a:rPr lang="en-US" sz="3640">
                <a:solidFill>
                  <a:srgbClr val="000000"/>
                </a:solidFill>
                <a:latin typeface="Cabin"/>
                <a:ea typeface="Cabin"/>
                <a:cs typeface="Cabin"/>
                <a:sym typeface="Cabin"/>
              </a:rPr>
              <a:t>TS. Nguyễn Văn Dũ</a:t>
            </a:r>
          </a:p>
          <a:p>
            <a:pPr algn="r">
              <a:lnSpc>
                <a:spcPts val="4290"/>
              </a:lnSpc>
            </a:pPr>
            <a:r>
              <a:rPr lang="en-US" sz="3640">
                <a:solidFill>
                  <a:srgbClr val="000000"/>
                </a:solidFill>
                <a:latin typeface="Cabin"/>
                <a:ea typeface="Cabin"/>
                <a:cs typeface="Cabin"/>
                <a:sym typeface="Cabin"/>
              </a:rPr>
              <a:t> </a:t>
            </a:r>
          </a:p>
        </p:txBody>
      </p:sp>
      <p:sp>
        <p:nvSpPr>
          <p:cNvPr name="TextBox 12" id="12"/>
          <p:cNvSpPr txBox="true"/>
          <p:nvPr/>
        </p:nvSpPr>
        <p:spPr>
          <a:xfrm rot="0">
            <a:off x="6630976" y="7659424"/>
            <a:ext cx="2229412" cy="1057455"/>
          </a:xfrm>
          <a:prstGeom prst="rect">
            <a:avLst/>
          </a:prstGeom>
        </p:spPr>
        <p:txBody>
          <a:bodyPr anchor="t" rtlCol="false" tIns="0" lIns="0" bIns="0" rIns="0">
            <a:spAutoFit/>
          </a:bodyPr>
          <a:lstStyle/>
          <a:p>
            <a:pPr algn="l">
              <a:lnSpc>
                <a:spcPts val="4290"/>
              </a:lnSpc>
            </a:pPr>
            <a:r>
              <a:rPr lang="en-US" sz="3640">
                <a:solidFill>
                  <a:srgbClr val="000000"/>
                </a:solidFill>
                <a:latin typeface="Cabin"/>
                <a:ea typeface="Cabin"/>
                <a:cs typeface="Cabin"/>
                <a:sym typeface="Cabin"/>
              </a:rPr>
              <a:t>2013025420130282</a:t>
            </a:r>
          </a:p>
        </p:txBody>
      </p:sp>
      <p:sp>
        <p:nvSpPr>
          <p:cNvPr name="TextBox 13" id="13"/>
          <p:cNvSpPr txBox="true"/>
          <p:nvPr/>
        </p:nvSpPr>
        <p:spPr>
          <a:xfrm rot="0">
            <a:off x="4757315" y="746043"/>
            <a:ext cx="10996672" cy="593888"/>
          </a:xfrm>
          <a:prstGeom prst="rect">
            <a:avLst/>
          </a:prstGeom>
        </p:spPr>
        <p:txBody>
          <a:bodyPr anchor="t" rtlCol="false" tIns="0" lIns="0" bIns="0" rIns="0">
            <a:spAutoFit/>
          </a:bodyPr>
          <a:lstStyle/>
          <a:p>
            <a:pPr algn="ctr">
              <a:lnSpc>
                <a:spcPts val="4737"/>
              </a:lnSpc>
              <a:spcBef>
                <a:spcPct val="0"/>
              </a:spcBef>
            </a:pPr>
            <a:r>
              <a:rPr lang="en-US" b="true" sz="3719">
                <a:solidFill>
                  <a:srgbClr val="FFFFFF"/>
                </a:solidFill>
                <a:latin typeface="Cabin Bold"/>
                <a:ea typeface="Cabin Bold"/>
                <a:cs typeface="Cabin Bold"/>
                <a:sym typeface="Cabin Bold"/>
              </a:rPr>
              <a:t>TRƯỜNG ĐẠI HỌC NÔNG LÂM TP. HỒ CHÍ MINH</a:t>
            </a:r>
          </a:p>
        </p:txBody>
      </p:sp>
      <p:sp>
        <p:nvSpPr>
          <p:cNvPr name="TextBox 14" id="14"/>
          <p:cNvSpPr txBox="true"/>
          <p:nvPr/>
        </p:nvSpPr>
        <p:spPr>
          <a:xfrm rot="0">
            <a:off x="4757315" y="1426498"/>
            <a:ext cx="10996672" cy="495038"/>
          </a:xfrm>
          <a:prstGeom prst="rect">
            <a:avLst/>
          </a:prstGeom>
        </p:spPr>
        <p:txBody>
          <a:bodyPr anchor="t" rtlCol="false" tIns="0" lIns="0" bIns="0" rIns="0">
            <a:spAutoFit/>
          </a:bodyPr>
          <a:lstStyle/>
          <a:p>
            <a:pPr algn="ctr">
              <a:lnSpc>
                <a:spcPts val="3930"/>
              </a:lnSpc>
              <a:spcBef>
                <a:spcPct val="0"/>
              </a:spcBef>
            </a:pPr>
            <a:r>
              <a:rPr lang="en-US" b="true" sz="3085">
                <a:solidFill>
                  <a:srgbClr val="F7EE18"/>
                </a:solidFill>
                <a:latin typeface="Cabin Bold"/>
                <a:ea typeface="Cabin Bold"/>
                <a:cs typeface="Cabin Bold"/>
                <a:sym typeface="Cabin Bold"/>
              </a:rPr>
              <a:t>Ho Chi Minh City University of Agriculture and Forestry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72640" y="-49530"/>
            <a:ext cx="7592695" cy="1496695"/>
          </a:xfrm>
          <a:prstGeom prst="rect">
            <a:avLst/>
          </a:prstGeom>
        </p:spPr>
        <p:txBody>
          <a:bodyPr anchor="t" rtlCol="false" tIns="0" lIns="0" bIns="0" rIns="0">
            <a:spAutoFit/>
          </a:bodyPr>
          <a:lstStyle/>
          <a:p>
            <a:pPr algn="l">
              <a:lnSpc>
                <a:spcPts val="8750"/>
              </a:lnSpc>
            </a:pPr>
            <a:r>
              <a:rPr lang="en-US" sz="3500" b="true">
                <a:solidFill>
                  <a:srgbClr val="000000"/>
                </a:solidFill>
                <a:latin typeface="Cabin Bold"/>
                <a:ea typeface="Cabin Bold"/>
                <a:cs typeface="Cabin Bold"/>
                <a:sym typeface="Cabin Bold"/>
              </a:rPr>
              <a:t>1. Chia patch</a:t>
            </a:r>
          </a:p>
        </p:txBody>
      </p:sp>
      <p:sp>
        <p:nvSpPr>
          <p:cNvPr name="TextBox 3" id="3"/>
          <p:cNvSpPr txBox="true"/>
          <p:nvPr/>
        </p:nvSpPr>
        <p:spPr>
          <a:xfrm rot="0">
            <a:off x="2072640" y="1601470"/>
            <a:ext cx="1314450" cy="266700"/>
          </a:xfrm>
          <a:prstGeom prst="rect">
            <a:avLst/>
          </a:prstGeom>
        </p:spPr>
        <p:txBody>
          <a:bodyPr anchor="t" rtlCol="false" tIns="0" lIns="0" bIns="0" rIns="0">
            <a:spAutoFit/>
          </a:bodyPr>
          <a:lstStyle/>
          <a:p>
            <a:pPr algn="l">
              <a:lnSpc>
                <a:spcPts val="2160"/>
              </a:lnSpc>
            </a:pPr>
            <a:r>
              <a:rPr lang="en-US" b="true" sz="1800" spc="16">
                <a:solidFill>
                  <a:srgbClr val="000000"/>
                </a:solidFill>
                <a:latin typeface="Cabin Bold"/>
                <a:ea typeface="Cabin Bold"/>
                <a:cs typeface="Cabin Bold"/>
                <a:sym typeface="Cabin Bold"/>
              </a:rPr>
              <a:t>* Công thức: </a:t>
            </a:r>
          </a:p>
        </p:txBody>
      </p:sp>
      <p:sp>
        <p:nvSpPr>
          <p:cNvPr name="TextBox 4" id="4"/>
          <p:cNvSpPr txBox="true"/>
          <p:nvPr/>
        </p:nvSpPr>
        <p:spPr>
          <a:xfrm rot="0">
            <a:off x="2072640" y="2288944"/>
            <a:ext cx="5150485" cy="1800225"/>
          </a:xfrm>
          <a:prstGeom prst="rect">
            <a:avLst/>
          </a:prstGeom>
        </p:spPr>
        <p:txBody>
          <a:bodyPr anchor="t" rtlCol="false" tIns="0" lIns="0" bIns="0" rIns="0">
            <a:spAutoFit/>
          </a:bodyPr>
          <a:lstStyle/>
          <a:p>
            <a:pPr algn="just">
              <a:lnSpc>
                <a:spcPts val="3600"/>
              </a:lnSpc>
            </a:pPr>
            <a:r>
              <a:rPr lang="en-US" sz="2000" spc="18">
                <a:solidFill>
                  <a:srgbClr val="000000"/>
                </a:solidFill>
                <a:latin typeface="Cabin"/>
                <a:ea typeface="Cabin"/>
                <a:cs typeface="Cabin"/>
                <a:sym typeface="Cabin"/>
              </a:rPr>
              <a:t>- Hình ảnh đầu vào được chia thành các ô vuông nhỏ (patches) có kích thước bằng nhau.</a:t>
            </a:r>
          </a:p>
          <a:p>
            <a:pPr algn="just">
              <a:lnSpc>
                <a:spcPts val="3600"/>
              </a:lnSpc>
            </a:pPr>
            <a:r>
              <a:rPr lang="en-US" sz="2000" spc="18">
                <a:solidFill>
                  <a:srgbClr val="000000"/>
                </a:solidFill>
                <a:latin typeface="Cabin"/>
                <a:ea typeface="Cabin"/>
                <a:cs typeface="Cabin"/>
                <a:sym typeface="Cabin"/>
              </a:rPr>
              <a:t>- Các patches giúp biến hình ảnh thành chuỗi dữ liệu mà Transformer có thể xử lý.</a:t>
            </a:r>
          </a:p>
        </p:txBody>
      </p:sp>
      <p:sp>
        <p:nvSpPr>
          <p:cNvPr name="Freeform 5" id="5"/>
          <p:cNvSpPr/>
          <p:nvPr/>
        </p:nvSpPr>
        <p:spPr>
          <a:xfrm flipH="false" flipV="false" rot="0">
            <a:off x="3425190" y="1323340"/>
            <a:ext cx="1885315" cy="784225"/>
          </a:xfrm>
          <a:custGeom>
            <a:avLst/>
            <a:gdLst/>
            <a:ahLst/>
            <a:cxnLst/>
            <a:rect r="r" b="b" t="t" l="l"/>
            <a:pathLst>
              <a:path h="784225" w="1885315">
                <a:moveTo>
                  <a:pt x="0" y="0"/>
                </a:moveTo>
                <a:lnTo>
                  <a:pt x="1885315" y="0"/>
                </a:lnTo>
                <a:lnTo>
                  <a:pt x="1885315" y="784225"/>
                </a:lnTo>
                <a:lnTo>
                  <a:pt x="0" y="784225"/>
                </a:lnTo>
                <a:lnTo>
                  <a:pt x="0" y="0"/>
                </a:lnTo>
                <a:close/>
              </a:path>
            </a:pathLst>
          </a:custGeom>
          <a:blipFill>
            <a:blip r:embed="rId2"/>
            <a:stretch>
              <a:fillRect l="0" t="-4" r="0" b="-4"/>
            </a:stretch>
          </a:blipFill>
        </p:spPr>
      </p:sp>
      <p:sp>
        <p:nvSpPr>
          <p:cNvPr name="Freeform 6" id="6"/>
          <p:cNvSpPr/>
          <p:nvPr/>
        </p:nvSpPr>
        <p:spPr>
          <a:xfrm flipH="false" flipV="false" rot="0">
            <a:off x="7848600" y="2247900"/>
            <a:ext cx="8753475" cy="4262120"/>
          </a:xfrm>
          <a:custGeom>
            <a:avLst/>
            <a:gdLst/>
            <a:ahLst/>
            <a:cxnLst/>
            <a:rect r="r" b="b" t="t" l="l"/>
            <a:pathLst>
              <a:path h="4262120" w="8753475">
                <a:moveTo>
                  <a:pt x="0" y="0"/>
                </a:moveTo>
                <a:lnTo>
                  <a:pt x="8753475" y="0"/>
                </a:lnTo>
                <a:lnTo>
                  <a:pt x="8753475" y="4262120"/>
                </a:lnTo>
                <a:lnTo>
                  <a:pt x="0" y="4262120"/>
                </a:lnTo>
                <a:lnTo>
                  <a:pt x="0" y="0"/>
                </a:lnTo>
                <a:close/>
              </a:path>
            </a:pathLst>
          </a:custGeom>
          <a:blipFill>
            <a:blip r:embed="rId3"/>
            <a:stretch>
              <a:fillRect l="0" t="0" r="-146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72640" y="1175383"/>
            <a:ext cx="13958745" cy="1343025"/>
          </a:xfrm>
          <a:prstGeom prst="rect">
            <a:avLst/>
          </a:prstGeom>
        </p:spPr>
        <p:txBody>
          <a:bodyPr anchor="t" rtlCol="false" tIns="0" lIns="0" bIns="0" rIns="0">
            <a:spAutoFit/>
          </a:bodyPr>
          <a:lstStyle/>
          <a:p>
            <a:pPr algn="just">
              <a:lnSpc>
                <a:spcPts val="3600"/>
              </a:lnSpc>
            </a:pPr>
            <a:r>
              <a:rPr lang="en-US" sz="2000" spc="18">
                <a:solidFill>
                  <a:srgbClr val="000000"/>
                </a:solidFill>
                <a:latin typeface="Cabin"/>
                <a:ea typeface="Cabin"/>
                <a:cs typeface="Cabin"/>
                <a:sym typeface="Cabin"/>
              </a:rPr>
              <a:t>- Cung cấp thông tin về vị trí của các patch trong hình ảnh, điều mà mô hình transformer vốn không tự động nắm bắt.</a:t>
            </a:r>
          </a:p>
          <a:p>
            <a:pPr algn="just">
              <a:lnSpc>
                <a:spcPts val="3600"/>
              </a:lnSpc>
            </a:pPr>
          </a:p>
          <a:p>
            <a:pPr algn="just">
              <a:lnSpc>
                <a:spcPts val="3600"/>
              </a:lnSpc>
            </a:pPr>
          </a:p>
        </p:txBody>
      </p:sp>
      <p:sp>
        <p:nvSpPr>
          <p:cNvPr name="Freeform 3" id="3"/>
          <p:cNvSpPr/>
          <p:nvPr/>
        </p:nvSpPr>
        <p:spPr>
          <a:xfrm flipH="false" flipV="false" rot="0">
            <a:off x="2563254" y="2420373"/>
            <a:ext cx="5801271" cy="5743214"/>
          </a:xfrm>
          <a:custGeom>
            <a:avLst/>
            <a:gdLst/>
            <a:ahLst/>
            <a:cxnLst/>
            <a:rect r="r" b="b" t="t" l="l"/>
            <a:pathLst>
              <a:path h="5743214" w="5801271">
                <a:moveTo>
                  <a:pt x="0" y="0"/>
                </a:moveTo>
                <a:lnTo>
                  <a:pt x="5801272" y="0"/>
                </a:lnTo>
                <a:lnTo>
                  <a:pt x="5801272" y="5743214"/>
                </a:lnTo>
                <a:lnTo>
                  <a:pt x="0" y="5743214"/>
                </a:lnTo>
                <a:lnTo>
                  <a:pt x="0" y="0"/>
                </a:lnTo>
                <a:close/>
              </a:path>
            </a:pathLst>
          </a:custGeom>
          <a:blipFill>
            <a:blip r:embed="rId2"/>
            <a:stretch>
              <a:fillRect l="-8" t="0" r="-8" b="0"/>
            </a:stretch>
          </a:blipFill>
        </p:spPr>
      </p:sp>
      <p:sp>
        <p:nvSpPr>
          <p:cNvPr name="Freeform 4" id="4"/>
          <p:cNvSpPr/>
          <p:nvPr/>
        </p:nvSpPr>
        <p:spPr>
          <a:xfrm flipH="false" flipV="false" rot="0">
            <a:off x="10702520" y="4497215"/>
            <a:ext cx="5409995" cy="1699563"/>
          </a:xfrm>
          <a:custGeom>
            <a:avLst/>
            <a:gdLst/>
            <a:ahLst/>
            <a:cxnLst/>
            <a:rect r="r" b="b" t="t" l="l"/>
            <a:pathLst>
              <a:path h="1699563" w="5409995">
                <a:moveTo>
                  <a:pt x="0" y="0"/>
                </a:moveTo>
                <a:lnTo>
                  <a:pt x="5409995" y="0"/>
                </a:lnTo>
                <a:lnTo>
                  <a:pt x="5409995" y="1699563"/>
                </a:lnTo>
                <a:lnTo>
                  <a:pt x="0" y="1699563"/>
                </a:lnTo>
                <a:lnTo>
                  <a:pt x="0" y="0"/>
                </a:lnTo>
                <a:close/>
              </a:path>
            </a:pathLst>
          </a:custGeom>
          <a:blipFill>
            <a:blip r:embed="rId3"/>
            <a:stretch>
              <a:fillRect l="0" t="0" r="0" b="0"/>
            </a:stretch>
          </a:blipFill>
        </p:spPr>
      </p:sp>
      <p:sp>
        <p:nvSpPr>
          <p:cNvPr name="Freeform 5" id="5"/>
          <p:cNvSpPr/>
          <p:nvPr/>
        </p:nvSpPr>
        <p:spPr>
          <a:xfrm flipH="false" flipV="false" rot="0">
            <a:off x="10679450" y="2607053"/>
            <a:ext cx="5442589" cy="1718712"/>
          </a:xfrm>
          <a:custGeom>
            <a:avLst/>
            <a:gdLst/>
            <a:ahLst/>
            <a:cxnLst/>
            <a:rect r="r" b="b" t="t" l="l"/>
            <a:pathLst>
              <a:path h="1718712" w="5442589">
                <a:moveTo>
                  <a:pt x="0" y="0"/>
                </a:moveTo>
                <a:lnTo>
                  <a:pt x="5442590" y="0"/>
                </a:lnTo>
                <a:lnTo>
                  <a:pt x="5442590" y="1718712"/>
                </a:lnTo>
                <a:lnTo>
                  <a:pt x="0" y="1718712"/>
                </a:lnTo>
                <a:lnTo>
                  <a:pt x="0" y="0"/>
                </a:lnTo>
                <a:close/>
              </a:path>
            </a:pathLst>
          </a:custGeom>
          <a:blipFill>
            <a:blip r:embed="rId4"/>
            <a:stretch>
              <a:fillRect l="0" t="0" r="0" b="0"/>
            </a:stretch>
          </a:blipFill>
        </p:spPr>
      </p:sp>
      <p:sp>
        <p:nvSpPr>
          <p:cNvPr name="Freeform 6" id="6"/>
          <p:cNvSpPr/>
          <p:nvPr/>
        </p:nvSpPr>
        <p:spPr>
          <a:xfrm flipH="false" flipV="false" rot="0">
            <a:off x="10682694" y="6358703"/>
            <a:ext cx="5439345" cy="1705052"/>
          </a:xfrm>
          <a:custGeom>
            <a:avLst/>
            <a:gdLst/>
            <a:ahLst/>
            <a:cxnLst/>
            <a:rect r="r" b="b" t="t" l="l"/>
            <a:pathLst>
              <a:path h="1705052" w="5439345">
                <a:moveTo>
                  <a:pt x="0" y="0"/>
                </a:moveTo>
                <a:lnTo>
                  <a:pt x="5439346" y="0"/>
                </a:lnTo>
                <a:lnTo>
                  <a:pt x="5439346" y="1705052"/>
                </a:lnTo>
                <a:lnTo>
                  <a:pt x="0" y="1705052"/>
                </a:lnTo>
                <a:lnTo>
                  <a:pt x="0" y="0"/>
                </a:lnTo>
                <a:close/>
              </a:path>
            </a:pathLst>
          </a:custGeom>
          <a:blipFill>
            <a:blip r:embed="rId5"/>
            <a:stretch>
              <a:fillRect l="0" t="0" r="-1057" b="0"/>
            </a:stretch>
          </a:blipFill>
        </p:spPr>
      </p:sp>
      <p:sp>
        <p:nvSpPr>
          <p:cNvPr name="TextBox 7" id="7"/>
          <p:cNvSpPr txBox="true"/>
          <p:nvPr/>
        </p:nvSpPr>
        <p:spPr>
          <a:xfrm rot="0">
            <a:off x="2072640" y="-49530"/>
            <a:ext cx="7592695" cy="965200"/>
          </a:xfrm>
          <a:prstGeom prst="rect">
            <a:avLst/>
          </a:prstGeom>
        </p:spPr>
        <p:txBody>
          <a:bodyPr anchor="t" rtlCol="false" tIns="0" lIns="0" bIns="0" rIns="0">
            <a:spAutoFit/>
          </a:bodyPr>
          <a:lstStyle/>
          <a:p>
            <a:pPr algn="l">
              <a:lnSpc>
                <a:spcPts val="8750"/>
              </a:lnSpc>
            </a:pPr>
            <a:r>
              <a:rPr lang="en-US" sz="3500" b="true">
                <a:solidFill>
                  <a:srgbClr val="000000"/>
                </a:solidFill>
                <a:latin typeface="Cabin Bold"/>
                <a:ea typeface="Cabin Bold"/>
                <a:cs typeface="Cabin Bold"/>
                <a:sym typeface="Cabin Bold"/>
              </a:rPr>
              <a:t>2. Thêm position embeddings</a:t>
            </a:r>
          </a:p>
        </p:txBody>
      </p:sp>
      <p:sp>
        <p:nvSpPr>
          <p:cNvPr name="TextBox 8" id="8"/>
          <p:cNvSpPr txBox="true"/>
          <p:nvPr/>
        </p:nvSpPr>
        <p:spPr>
          <a:xfrm rot="0">
            <a:off x="4294175" y="8205752"/>
            <a:ext cx="2339429" cy="323089"/>
          </a:xfrm>
          <a:prstGeom prst="rect">
            <a:avLst/>
          </a:prstGeom>
        </p:spPr>
        <p:txBody>
          <a:bodyPr anchor="t" rtlCol="false" tIns="0" lIns="0" bIns="0" rIns="0">
            <a:spAutoFit/>
          </a:bodyPr>
          <a:lstStyle/>
          <a:p>
            <a:pPr algn="ctr">
              <a:lnSpc>
                <a:spcPts val="2699"/>
              </a:lnSpc>
              <a:spcBef>
                <a:spcPct val="0"/>
              </a:spcBef>
            </a:pPr>
            <a:r>
              <a:rPr lang="en-US" sz="2120">
                <a:solidFill>
                  <a:srgbClr val="000000"/>
                </a:solidFill>
                <a:latin typeface="Cabin"/>
                <a:ea typeface="Cabin"/>
                <a:cs typeface="Cabin"/>
                <a:sym typeface="Cabin"/>
              </a:rPr>
              <a:t>Thêm vị trí các patch</a:t>
            </a:r>
          </a:p>
        </p:txBody>
      </p:sp>
      <p:sp>
        <p:nvSpPr>
          <p:cNvPr name="TextBox 9" id="9"/>
          <p:cNvSpPr txBox="true"/>
          <p:nvPr/>
        </p:nvSpPr>
        <p:spPr>
          <a:xfrm rot="0">
            <a:off x="11705304" y="8243852"/>
            <a:ext cx="3589586" cy="323089"/>
          </a:xfrm>
          <a:prstGeom prst="rect">
            <a:avLst/>
          </a:prstGeom>
        </p:spPr>
        <p:txBody>
          <a:bodyPr anchor="t" rtlCol="false" tIns="0" lIns="0" bIns="0" rIns="0">
            <a:spAutoFit/>
          </a:bodyPr>
          <a:lstStyle/>
          <a:p>
            <a:pPr algn="ctr">
              <a:lnSpc>
                <a:spcPts val="2699"/>
              </a:lnSpc>
              <a:spcBef>
                <a:spcPct val="0"/>
              </a:spcBef>
            </a:pPr>
            <a:r>
              <a:rPr lang="en-US" sz="2120">
                <a:solidFill>
                  <a:srgbClr val="000000"/>
                </a:solidFill>
                <a:latin typeface="Cabin"/>
                <a:ea typeface="Cabin"/>
                <a:cs typeface="Cabin"/>
                <a:sym typeface="Cabin"/>
              </a:rPr>
              <a:t>Hình ảnh không được đánh vị trí</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93827" y="1461056"/>
            <a:ext cx="3500345" cy="7364889"/>
          </a:xfrm>
          <a:custGeom>
            <a:avLst/>
            <a:gdLst/>
            <a:ahLst/>
            <a:cxnLst/>
            <a:rect r="r" b="b" t="t" l="l"/>
            <a:pathLst>
              <a:path h="7364889" w="3500345">
                <a:moveTo>
                  <a:pt x="0" y="0"/>
                </a:moveTo>
                <a:lnTo>
                  <a:pt x="3500346" y="0"/>
                </a:lnTo>
                <a:lnTo>
                  <a:pt x="3500346" y="7364888"/>
                </a:lnTo>
                <a:lnTo>
                  <a:pt x="0" y="7364888"/>
                </a:lnTo>
                <a:lnTo>
                  <a:pt x="0" y="0"/>
                </a:lnTo>
                <a:close/>
              </a:path>
            </a:pathLst>
          </a:custGeom>
          <a:blipFill>
            <a:blip r:embed="rId2"/>
            <a:stretch>
              <a:fillRect l="0" t="0" r="0" b="0"/>
            </a:stretch>
          </a:blipFill>
        </p:spPr>
      </p:sp>
      <p:sp>
        <p:nvSpPr>
          <p:cNvPr name="TextBox 3" id="3"/>
          <p:cNvSpPr txBox="true"/>
          <p:nvPr/>
        </p:nvSpPr>
        <p:spPr>
          <a:xfrm rot="0">
            <a:off x="1920240" y="82943"/>
            <a:ext cx="8417318" cy="2096703"/>
          </a:xfrm>
          <a:prstGeom prst="rect">
            <a:avLst/>
          </a:prstGeom>
        </p:spPr>
        <p:txBody>
          <a:bodyPr anchor="t" rtlCol="false" tIns="0" lIns="0" bIns="0" rIns="0">
            <a:spAutoFit/>
          </a:bodyPr>
          <a:lstStyle/>
          <a:p>
            <a:pPr algn="l">
              <a:lnSpc>
                <a:spcPts val="8892"/>
              </a:lnSpc>
            </a:pPr>
            <a:r>
              <a:rPr lang="en-US" sz="3557" b="true">
                <a:solidFill>
                  <a:srgbClr val="000000"/>
                </a:solidFill>
                <a:latin typeface="Cabin Bold"/>
                <a:ea typeface="Cabin Bold"/>
                <a:cs typeface="Cabin Bold"/>
                <a:sym typeface="Cabin Bold"/>
              </a:rPr>
              <a:t>3. Transformer encoder</a:t>
            </a:r>
          </a:p>
          <a:p>
            <a:pPr algn="l">
              <a:lnSpc>
                <a:spcPts val="8892"/>
              </a:lnSpc>
            </a:pPr>
            <a:r>
              <a:rPr lang="en-US" sz="3557" b="true">
                <a:solidFill>
                  <a:srgbClr val="000000"/>
                </a:solidFill>
                <a:latin typeface="Cabin Bold"/>
                <a:ea typeface="Cabin Bold"/>
                <a:cs typeface="Cabin Bold"/>
                <a:sym typeface="Cabin Bold"/>
              </a:rPr>
              <a: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72640" y="913765"/>
            <a:ext cx="5557520" cy="838200"/>
          </a:xfrm>
          <a:prstGeom prst="rect">
            <a:avLst/>
          </a:prstGeom>
        </p:spPr>
        <p:txBody>
          <a:bodyPr anchor="t" rtlCol="false" tIns="0" lIns="0" bIns="0" rIns="0">
            <a:spAutoFit/>
          </a:bodyPr>
          <a:lstStyle/>
          <a:p>
            <a:pPr algn="l">
              <a:lnSpc>
                <a:spcPts val="7500"/>
              </a:lnSpc>
            </a:pPr>
            <a:r>
              <a:rPr lang="en-US" sz="3000" b="true">
                <a:solidFill>
                  <a:srgbClr val="000000"/>
                </a:solidFill>
                <a:latin typeface="Cabin Bold"/>
                <a:ea typeface="Cabin Bold"/>
                <a:cs typeface="Cabin Bold"/>
                <a:sym typeface="Cabin Bold"/>
              </a:rPr>
              <a:t>3.1</a:t>
            </a:r>
            <a:r>
              <a:rPr lang="en-US" sz="3000" b="true">
                <a:solidFill>
                  <a:srgbClr val="000000"/>
                </a:solidFill>
                <a:latin typeface="Cabin Bold"/>
                <a:ea typeface="Cabin Bold"/>
                <a:cs typeface="Cabin Bold"/>
                <a:sym typeface="Cabin Bold"/>
              </a:rPr>
              <a:t>. LayerNormalization </a:t>
            </a:r>
          </a:p>
        </p:txBody>
      </p:sp>
      <p:sp>
        <p:nvSpPr>
          <p:cNvPr name="TextBox 3" id="3"/>
          <p:cNvSpPr txBox="true"/>
          <p:nvPr/>
        </p:nvSpPr>
        <p:spPr>
          <a:xfrm rot="0">
            <a:off x="2072640" y="2093595"/>
            <a:ext cx="12512673" cy="428625"/>
          </a:xfrm>
          <a:prstGeom prst="rect">
            <a:avLst/>
          </a:prstGeom>
        </p:spPr>
        <p:txBody>
          <a:bodyPr anchor="t" rtlCol="false" tIns="0" lIns="0" bIns="0" rIns="0">
            <a:spAutoFit/>
          </a:bodyPr>
          <a:lstStyle/>
          <a:p>
            <a:pPr algn="just">
              <a:lnSpc>
                <a:spcPts val="3600"/>
              </a:lnSpc>
            </a:pPr>
            <a:r>
              <a:rPr lang="en-US" sz="2000" spc="18">
                <a:solidFill>
                  <a:srgbClr val="000000"/>
                </a:solidFill>
                <a:latin typeface="Cabin"/>
                <a:ea typeface="Cabin"/>
                <a:cs typeface="Cabin"/>
                <a:sym typeface="Cabin"/>
              </a:rPr>
              <a:t>- Layer Normalization (LayerNorm) có tác dụng chính là ổn định và tăng tốc quá trình huấn luyện.</a:t>
            </a:r>
          </a:p>
        </p:txBody>
      </p:sp>
      <p:sp>
        <p:nvSpPr>
          <p:cNvPr name="TextBox 4" id="4"/>
          <p:cNvSpPr txBox="true"/>
          <p:nvPr/>
        </p:nvSpPr>
        <p:spPr>
          <a:xfrm rot="0">
            <a:off x="2148840" y="3012440"/>
            <a:ext cx="7737475" cy="304800"/>
          </a:xfrm>
          <a:prstGeom prst="rect">
            <a:avLst/>
          </a:prstGeom>
        </p:spPr>
        <p:txBody>
          <a:bodyPr anchor="t" rtlCol="false" tIns="0" lIns="0" bIns="0" rIns="0">
            <a:spAutoFit/>
          </a:bodyPr>
          <a:lstStyle/>
          <a:p>
            <a:pPr algn="just">
              <a:lnSpc>
                <a:spcPts val="2400"/>
              </a:lnSpc>
            </a:pPr>
            <a:r>
              <a:rPr lang="en-US" sz="2000" spc="18">
                <a:solidFill>
                  <a:srgbClr val="000000"/>
                </a:solidFill>
                <a:latin typeface="Cabin"/>
                <a:ea typeface="Cabin"/>
                <a:cs typeface="Cabin"/>
                <a:sym typeface="Cabin"/>
              </a:rPr>
              <a:t>* Giả sử bạn có một vector đầu vào x=[x1,x2,…,xn]</a:t>
            </a:r>
          </a:p>
        </p:txBody>
      </p:sp>
      <p:sp>
        <p:nvSpPr>
          <p:cNvPr name="TextBox 5" id="5"/>
          <p:cNvSpPr txBox="true"/>
          <p:nvPr/>
        </p:nvSpPr>
        <p:spPr>
          <a:xfrm rot="0">
            <a:off x="2148840" y="3558858"/>
            <a:ext cx="4897120" cy="304800"/>
          </a:xfrm>
          <a:prstGeom prst="rect">
            <a:avLst/>
          </a:prstGeom>
        </p:spPr>
        <p:txBody>
          <a:bodyPr anchor="t" rtlCol="false" tIns="0" lIns="0" bIns="0" rIns="0">
            <a:spAutoFit/>
          </a:bodyPr>
          <a:lstStyle/>
          <a:p>
            <a:pPr algn="just">
              <a:lnSpc>
                <a:spcPts val="2400"/>
              </a:lnSpc>
            </a:pPr>
            <a:r>
              <a:rPr lang="en-US" sz="2000" spc="18">
                <a:solidFill>
                  <a:srgbClr val="000000"/>
                </a:solidFill>
                <a:latin typeface="Cabin"/>
                <a:ea typeface="Cabin"/>
                <a:cs typeface="Cabin"/>
                <a:sym typeface="Cabin"/>
              </a:rPr>
              <a:t>1. Tính trung bình và độ lệch chuẩn.</a:t>
            </a:r>
          </a:p>
        </p:txBody>
      </p:sp>
      <p:sp>
        <p:nvSpPr>
          <p:cNvPr name="Freeform 6" id="6"/>
          <p:cNvSpPr/>
          <p:nvPr/>
        </p:nvSpPr>
        <p:spPr>
          <a:xfrm flipH="false" flipV="false" rot="0">
            <a:off x="6017578" y="3568383"/>
            <a:ext cx="3808730" cy="1802765"/>
          </a:xfrm>
          <a:custGeom>
            <a:avLst/>
            <a:gdLst/>
            <a:ahLst/>
            <a:cxnLst/>
            <a:rect r="r" b="b" t="t" l="l"/>
            <a:pathLst>
              <a:path h="1802765" w="3808730">
                <a:moveTo>
                  <a:pt x="0" y="0"/>
                </a:moveTo>
                <a:lnTo>
                  <a:pt x="3808729" y="0"/>
                </a:lnTo>
                <a:lnTo>
                  <a:pt x="3808729" y="1802765"/>
                </a:lnTo>
                <a:lnTo>
                  <a:pt x="0" y="1802765"/>
                </a:lnTo>
                <a:lnTo>
                  <a:pt x="0" y="0"/>
                </a:lnTo>
                <a:close/>
              </a:path>
            </a:pathLst>
          </a:custGeom>
          <a:blipFill>
            <a:blip r:embed="rId2"/>
            <a:stretch>
              <a:fillRect l="0" t="-6" r="0" b="-6"/>
            </a:stretch>
          </a:blipFill>
        </p:spPr>
      </p:sp>
      <p:sp>
        <p:nvSpPr>
          <p:cNvPr name="TextBox 7" id="7"/>
          <p:cNvSpPr txBox="true"/>
          <p:nvPr/>
        </p:nvSpPr>
        <p:spPr>
          <a:xfrm rot="0">
            <a:off x="2148840" y="5293678"/>
            <a:ext cx="4897120" cy="304800"/>
          </a:xfrm>
          <a:prstGeom prst="rect">
            <a:avLst/>
          </a:prstGeom>
        </p:spPr>
        <p:txBody>
          <a:bodyPr anchor="t" rtlCol="false" tIns="0" lIns="0" bIns="0" rIns="0">
            <a:spAutoFit/>
          </a:bodyPr>
          <a:lstStyle/>
          <a:p>
            <a:pPr algn="just">
              <a:lnSpc>
                <a:spcPts val="2400"/>
              </a:lnSpc>
            </a:pPr>
            <a:r>
              <a:rPr lang="en-US" sz="2000" spc="18">
                <a:solidFill>
                  <a:srgbClr val="000000"/>
                </a:solidFill>
                <a:latin typeface="Cabin"/>
                <a:ea typeface="Cabin"/>
                <a:cs typeface="Cabin"/>
                <a:sym typeface="Cabin"/>
              </a:rPr>
              <a:t>2. Chuẩn hóa đầu vào</a:t>
            </a:r>
          </a:p>
        </p:txBody>
      </p:sp>
      <p:sp>
        <p:nvSpPr>
          <p:cNvPr name="Freeform 8" id="8"/>
          <p:cNvSpPr/>
          <p:nvPr/>
        </p:nvSpPr>
        <p:spPr>
          <a:xfrm flipH="false" flipV="false" rot="0">
            <a:off x="1676400" y="5703570"/>
            <a:ext cx="2626995" cy="934720"/>
          </a:xfrm>
          <a:custGeom>
            <a:avLst/>
            <a:gdLst/>
            <a:ahLst/>
            <a:cxnLst/>
            <a:rect r="r" b="b" t="t" l="l"/>
            <a:pathLst>
              <a:path h="934720" w="2626995">
                <a:moveTo>
                  <a:pt x="0" y="0"/>
                </a:moveTo>
                <a:lnTo>
                  <a:pt x="2626995" y="0"/>
                </a:lnTo>
                <a:lnTo>
                  <a:pt x="2626995" y="934720"/>
                </a:lnTo>
                <a:lnTo>
                  <a:pt x="0" y="934720"/>
                </a:lnTo>
                <a:lnTo>
                  <a:pt x="0" y="0"/>
                </a:lnTo>
                <a:close/>
              </a:path>
            </a:pathLst>
          </a:custGeom>
          <a:blipFill>
            <a:blip r:embed="rId3"/>
            <a:stretch>
              <a:fillRect l="-6" t="0" r="-6" b="0"/>
            </a:stretch>
          </a:blipFill>
        </p:spPr>
      </p:sp>
      <p:sp>
        <p:nvSpPr>
          <p:cNvPr name="Freeform 9" id="9"/>
          <p:cNvSpPr/>
          <p:nvPr/>
        </p:nvSpPr>
        <p:spPr>
          <a:xfrm flipH="false" flipV="false" rot="0">
            <a:off x="1981200" y="6689725"/>
            <a:ext cx="6522085" cy="666750"/>
          </a:xfrm>
          <a:custGeom>
            <a:avLst/>
            <a:gdLst/>
            <a:ahLst/>
            <a:cxnLst/>
            <a:rect r="r" b="b" t="t" l="l"/>
            <a:pathLst>
              <a:path h="666750" w="6522085">
                <a:moveTo>
                  <a:pt x="0" y="0"/>
                </a:moveTo>
                <a:lnTo>
                  <a:pt x="6522085" y="0"/>
                </a:lnTo>
                <a:lnTo>
                  <a:pt x="6522085" y="666750"/>
                </a:lnTo>
                <a:lnTo>
                  <a:pt x="0" y="666750"/>
                </a:lnTo>
                <a:lnTo>
                  <a:pt x="0" y="0"/>
                </a:lnTo>
                <a:close/>
              </a:path>
            </a:pathLst>
          </a:custGeom>
          <a:blipFill>
            <a:blip r:embed="rId4"/>
            <a:stretch>
              <a:fillRect l="0" t="-683" r="0" b="-683"/>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72640" y="647700"/>
            <a:ext cx="5557520" cy="838200"/>
          </a:xfrm>
          <a:prstGeom prst="rect">
            <a:avLst/>
          </a:prstGeom>
        </p:spPr>
        <p:txBody>
          <a:bodyPr anchor="t" rtlCol="false" tIns="0" lIns="0" bIns="0" rIns="0">
            <a:spAutoFit/>
          </a:bodyPr>
          <a:lstStyle/>
          <a:p>
            <a:pPr algn="l">
              <a:lnSpc>
                <a:spcPts val="7500"/>
              </a:lnSpc>
            </a:pPr>
            <a:r>
              <a:rPr lang="en-US" sz="3000" b="true">
                <a:solidFill>
                  <a:srgbClr val="000000"/>
                </a:solidFill>
                <a:latin typeface="Cabin Bold"/>
                <a:ea typeface="Cabin Bold"/>
                <a:cs typeface="Cabin Bold"/>
                <a:sym typeface="Cabin Bold"/>
              </a:rPr>
              <a:t>3.2. Multi-head attention</a:t>
            </a:r>
          </a:p>
        </p:txBody>
      </p:sp>
      <p:sp>
        <p:nvSpPr>
          <p:cNvPr name="TextBox 3" id="3"/>
          <p:cNvSpPr txBox="true"/>
          <p:nvPr/>
        </p:nvSpPr>
        <p:spPr>
          <a:xfrm rot="0">
            <a:off x="2047875" y="1946275"/>
            <a:ext cx="1524635" cy="314325"/>
          </a:xfrm>
          <a:prstGeom prst="rect">
            <a:avLst/>
          </a:prstGeom>
        </p:spPr>
        <p:txBody>
          <a:bodyPr anchor="t" rtlCol="false" tIns="0" lIns="0" bIns="0" rIns="0">
            <a:spAutoFit/>
          </a:bodyPr>
          <a:lstStyle/>
          <a:p>
            <a:pPr algn="l">
              <a:lnSpc>
                <a:spcPts val="2400"/>
              </a:lnSpc>
            </a:pPr>
            <a:r>
              <a:rPr lang="en-US" b="true" sz="2000" spc="18">
                <a:solidFill>
                  <a:srgbClr val="000000"/>
                </a:solidFill>
                <a:latin typeface="Cabin Bold"/>
                <a:ea typeface="Cabin Bold"/>
                <a:cs typeface="Cabin Bold"/>
                <a:sym typeface="Cabin Bold"/>
              </a:rPr>
              <a:t>* Công thức: </a:t>
            </a:r>
          </a:p>
        </p:txBody>
      </p:sp>
      <p:sp>
        <p:nvSpPr>
          <p:cNvPr name="Freeform 4" id="4"/>
          <p:cNvSpPr/>
          <p:nvPr/>
        </p:nvSpPr>
        <p:spPr>
          <a:xfrm flipH="false" flipV="false" rot="0">
            <a:off x="3553460" y="1753870"/>
            <a:ext cx="5698490" cy="680720"/>
          </a:xfrm>
          <a:custGeom>
            <a:avLst/>
            <a:gdLst/>
            <a:ahLst/>
            <a:cxnLst/>
            <a:rect r="r" b="b" t="t" l="l"/>
            <a:pathLst>
              <a:path h="680720" w="5698490">
                <a:moveTo>
                  <a:pt x="0" y="0"/>
                </a:moveTo>
                <a:lnTo>
                  <a:pt x="5698490" y="0"/>
                </a:lnTo>
                <a:lnTo>
                  <a:pt x="5698490" y="680720"/>
                </a:lnTo>
                <a:lnTo>
                  <a:pt x="0" y="680720"/>
                </a:lnTo>
                <a:lnTo>
                  <a:pt x="0" y="0"/>
                </a:lnTo>
                <a:close/>
              </a:path>
            </a:pathLst>
          </a:custGeom>
          <a:blipFill>
            <a:blip r:embed="rId2"/>
            <a:stretch>
              <a:fillRect l="0" t="0" r="0" b="0"/>
            </a:stretch>
          </a:blipFill>
        </p:spPr>
      </p:sp>
      <p:sp>
        <p:nvSpPr>
          <p:cNvPr name="Freeform 5" id="5" descr="Understanding Transformers: A Deep Dive into NLP's Technology"/>
          <p:cNvSpPr/>
          <p:nvPr/>
        </p:nvSpPr>
        <p:spPr>
          <a:xfrm flipH="false" flipV="false" rot="0">
            <a:off x="4093286" y="3644265"/>
            <a:ext cx="9039860" cy="5078095"/>
          </a:xfrm>
          <a:custGeom>
            <a:avLst/>
            <a:gdLst/>
            <a:ahLst/>
            <a:cxnLst/>
            <a:rect r="r" b="b" t="t" l="l"/>
            <a:pathLst>
              <a:path h="5078095" w="9039860">
                <a:moveTo>
                  <a:pt x="0" y="0"/>
                </a:moveTo>
                <a:lnTo>
                  <a:pt x="9039860" y="0"/>
                </a:lnTo>
                <a:lnTo>
                  <a:pt x="9039860" y="5078095"/>
                </a:lnTo>
                <a:lnTo>
                  <a:pt x="0" y="5078095"/>
                </a:lnTo>
                <a:lnTo>
                  <a:pt x="0" y="0"/>
                </a:lnTo>
                <a:close/>
              </a:path>
            </a:pathLst>
          </a:custGeom>
          <a:blipFill>
            <a:blip r:embed="rId3"/>
            <a:stretch>
              <a:fillRect l="0" t="0" r="0" b="-10"/>
            </a:stretch>
          </a:blipFill>
        </p:spPr>
      </p:sp>
      <p:sp>
        <p:nvSpPr>
          <p:cNvPr name="TextBox 6" id="6"/>
          <p:cNvSpPr txBox="true"/>
          <p:nvPr/>
        </p:nvSpPr>
        <p:spPr>
          <a:xfrm rot="0">
            <a:off x="2072640" y="2567940"/>
            <a:ext cx="14552015" cy="923925"/>
          </a:xfrm>
          <a:prstGeom prst="rect">
            <a:avLst/>
          </a:prstGeom>
        </p:spPr>
        <p:txBody>
          <a:bodyPr anchor="t" rtlCol="false" tIns="0" lIns="0" bIns="0" rIns="0">
            <a:spAutoFit/>
          </a:bodyPr>
          <a:lstStyle/>
          <a:p>
            <a:pPr algn="l">
              <a:lnSpc>
                <a:spcPts val="2400"/>
              </a:lnSpc>
            </a:pPr>
            <a:r>
              <a:rPr lang="en-US" sz="2000" spc="18">
                <a:solidFill>
                  <a:srgbClr val="000000"/>
                </a:solidFill>
                <a:latin typeface="Cabin"/>
                <a:ea typeface="Cabin"/>
                <a:cs typeface="Cabin"/>
                <a:sym typeface="Cabin"/>
              </a:rPr>
              <a:t>- Trong đó:</a:t>
            </a:r>
            <a:r>
              <a:rPr lang="en-US" sz="2000" spc="18">
                <a:solidFill>
                  <a:srgbClr val="000000"/>
                </a:solidFill>
                <a:latin typeface="Cabin"/>
                <a:ea typeface="Cabin"/>
                <a:cs typeface="Cabin"/>
                <a:sym typeface="Cabin"/>
              </a:rPr>
              <a:t> Head1, Head2, Head3... tương ứng với mỗi self-attention là một cơ chế chú ý riêng biệt, được huấn luyện để tập trung vào các phần khác nhau của dữ liệu đầu vào.</a:t>
            </a:r>
          </a:p>
          <a:p>
            <a:pPr algn="l">
              <a:lnSpc>
                <a:spcPts val="2400"/>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53590" y="4550797"/>
            <a:ext cx="7071360" cy="3171825"/>
          </a:xfrm>
          <a:prstGeom prst="rect">
            <a:avLst/>
          </a:prstGeom>
        </p:spPr>
        <p:txBody>
          <a:bodyPr anchor="t" rtlCol="false" tIns="0" lIns="0" bIns="0" rIns="0">
            <a:spAutoFit/>
          </a:bodyPr>
          <a:lstStyle/>
          <a:p>
            <a:pPr algn="just">
              <a:lnSpc>
                <a:spcPts val="3600"/>
              </a:lnSpc>
            </a:pPr>
            <a:r>
              <a:rPr lang="en-US" sz="2000" spc="18">
                <a:solidFill>
                  <a:srgbClr val="000000"/>
                </a:solidFill>
                <a:latin typeface="Cabin"/>
                <a:ea typeface="Cabin"/>
                <a:cs typeface="Cabin"/>
                <a:sym typeface="Cabin"/>
              </a:rPr>
              <a:t>- Trong mỗi self-attention nhận vào các input là các patch đã được làm phẳng.</a:t>
            </a:r>
          </a:p>
          <a:p>
            <a:pPr algn="just">
              <a:lnSpc>
                <a:spcPts val="3600"/>
              </a:lnSpc>
            </a:pPr>
            <a:r>
              <a:rPr lang="en-US" sz="2000" spc="18">
                <a:solidFill>
                  <a:srgbClr val="000000"/>
                </a:solidFill>
                <a:latin typeface="Cabin"/>
                <a:ea typeface="Cabin"/>
                <a:cs typeface="Cabin"/>
                <a:sym typeface="Cabin"/>
              </a:rPr>
              <a:t>- Đầu vào sẽ được chuyển qua ba ma trận trọng số khác nhau để tạo ra các ma trận truy vấn (Q), khóa (K), và giá trị (V)</a:t>
            </a:r>
          </a:p>
          <a:p>
            <a:pPr algn="just">
              <a:lnSpc>
                <a:spcPts val="3600"/>
              </a:lnSpc>
            </a:pPr>
            <a:r>
              <a:rPr lang="en-US" sz="2000" spc="18">
                <a:solidFill>
                  <a:srgbClr val="000000"/>
                </a:solidFill>
                <a:latin typeface="Cabin"/>
                <a:ea typeface="Cabin"/>
                <a:cs typeface="Cabin"/>
                <a:sym typeface="Cabin"/>
              </a:rPr>
              <a:t>- Các ma trận trọng số này được khởi tạo ngẫu nhiên.</a:t>
            </a:r>
          </a:p>
          <a:p>
            <a:pPr algn="just">
              <a:lnSpc>
                <a:spcPts val="3600"/>
              </a:lnSpc>
            </a:pPr>
            <a:r>
              <a:rPr lang="en-US" sz="2000" spc="18">
                <a:solidFill>
                  <a:srgbClr val="000000"/>
                </a:solidFill>
                <a:latin typeface="Cabin"/>
                <a:ea typeface="Cabin"/>
                <a:cs typeface="Cabin"/>
                <a:sym typeface="Cabin"/>
              </a:rPr>
              <a:t>- Quá trình huấn luyện sẽ cập nhật các ma trận trọng số để tối ưu hóa hiệu suất của mô hình.</a:t>
            </a:r>
          </a:p>
        </p:txBody>
      </p:sp>
      <p:sp>
        <p:nvSpPr>
          <p:cNvPr name="Freeform 3" id="3" descr="Understanding and Coding the Self-Attention Mechanism of Large Language  Models From Scratch"/>
          <p:cNvSpPr/>
          <p:nvPr/>
        </p:nvSpPr>
        <p:spPr>
          <a:xfrm flipH="false" flipV="false" rot="0">
            <a:off x="9500438" y="2347595"/>
            <a:ext cx="7438390" cy="5591810"/>
          </a:xfrm>
          <a:custGeom>
            <a:avLst/>
            <a:gdLst/>
            <a:ahLst/>
            <a:cxnLst/>
            <a:rect r="r" b="b" t="t" l="l"/>
            <a:pathLst>
              <a:path h="5591810" w="7438390">
                <a:moveTo>
                  <a:pt x="0" y="0"/>
                </a:moveTo>
                <a:lnTo>
                  <a:pt x="7438390" y="0"/>
                </a:lnTo>
                <a:lnTo>
                  <a:pt x="7438390" y="5591810"/>
                </a:lnTo>
                <a:lnTo>
                  <a:pt x="0" y="5591810"/>
                </a:lnTo>
                <a:lnTo>
                  <a:pt x="0" y="0"/>
                </a:lnTo>
                <a:close/>
              </a:path>
            </a:pathLst>
          </a:custGeom>
          <a:blipFill>
            <a:blip r:embed="rId2"/>
            <a:stretch>
              <a:fillRect l="0" t="0" r="-3174" b="0"/>
            </a:stretch>
          </a:blipFill>
        </p:spPr>
      </p:sp>
      <p:sp>
        <p:nvSpPr>
          <p:cNvPr name="TextBox 4" id="4"/>
          <p:cNvSpPr txBox="true"/>
          <p:nvPr/>
        </p:nvSpPr>
        <p:spPr>
          <a:xfrm rot="0">
            <a:off x="2072640" y="1311806"/>
            <a:ext cx="5557520" cy="682623"/>
          </a:xfrm>
          <a:prstGeom prst="rect">
            <a:avLst/>
          </a:prstGeom>
        </p:spPr>
        <p:txBody>
          <a:bodyPr anchor="t" rtlCol="false" tIns="0" lIns="0" bIns="0" rIns="0">
            <a:spAutoFit/>
          </a:bodyPr>
          <a:lstStyle/>
          <a:p>
            <a:pPr algn="l">
              <a:lnSpc>
                <a:spcPts val="6250"/>
              </a:lnSpc>
            </a:pPr>
            <a:r>
              <a:rPr lang="en-US" sz="2500" b="true">
                <a:solidFill>
                  <a:srgbClr val="000000"/>
                </a:solidFill>
                <a:latin typeface="Cabin Bold"/>
                <a:ea typeface="Cabin Bold"/>
                <a:cs typeface="Cabin Bold"/>
                <a:sym typeface="Cabin Bold"/>
              </a:rPr>
              <a:t>3.2.1 Self-attention</a:t>
            </a:r>
          </a:p>
        </p:txBody>
      </p:sp>
      <p:sp>
        <p:nvSpPr>
          <p:cNvPr name="Freeform 5" id="5"/>
          <p:cNvSpPr/>
          <p:nvPr/>
        </p:nvSpPr>
        <p:spPr>
          <a:xfrm flipH="false" flipV="false" rot="0">
            <a:off x="3263705" y="2213504"/>
            <a:ext cx="6045200" cy="1005840"/>
          </a:xfrm>
          <a:custGeom>
            <a:avLst/>
            <a:gdLst/>
            <a:ahLst/>
            <a:cxnLst/>
            <a:rect r="r" b="b" t="t" l="l"/>
            <a:pathLst>
              <a:path h="1005840" w="6045200">
                <a:moveTo>
                  <a:pt x="0" y="0"/>
                </a:moveTo>
                <a:lnTo>
                  <a:pt x="6045200" y="0"/>
                </a:lnTo>
                <a:lnTo>
                  <a:pt x="6045200" y="1005840"/>
                </a:lnTo>
                <a:lnTo>
                  <a:pt x="0" y="1005840"/>
                </a:lnTo>
                <a:lnTo>
                  <a:pt x="0" y="0"/>
                </a:lnTo>
                <a:close/>
              </a:path>
            </a:pathLst>
          </a:custGeom>
          <a:blipFill>
            <a:blip r:embed="rId3"/>
            <a:stretch>
              <a:fillRect l="-2" t="0" r="-2" b="0"/>
            </a:stretch>
          </a:blipFill>
        </p:spPr>
      </p:sp>
      <p:sp>
        <p:nvSpPr>
          <p:cNvPr name="TextBox 6" id="6"/>
          <p:cNvSpPr txBox="true"/>
          <p:nvPr/>
        </p:nvSpPr>
        <p:spPr>
          <a:xfrm rot="0">
            <a:off x="2072640" y="2501794"/>
            <a:ext cx="1439545" cy="323850"/>
          </a:xfrm>
          <a:prstGeom prst="rect">
            <a:avLst/>
          </a:prstGeom>
        </p:spPr>
        <p:txBody>
          <a:bodyPr anchor="t" rtlCol="false" tIns="0" lIns="0" bIns="0" rIns="0">
            <a:spAutoFit/>
          </a:bodyPr>
          <a:lstStyle/>
          <a:p>
            <a:pPr algn="l">
              <a:lnSpc>
                <a:spcPts val="2400"/>
              </a:lnSpc>
            </a:pPr>
            <a:r>
              <a:rPr lang="en-US" b="true" sz="2000" spc="18">
                <a:solidFill>
                  <a:srgbClr val="000000"/>
                </a:solidFill>
                <a:latin typeface="TT Rounds Condensed Bold"/>
                <a:ea typeface="TT Rounds Condensed Bold"/>
                <a:cs typeface="TT Rounds Condensed Bold"/>
                <a:sym typeface="TT Rounds Condensed Bold"/>
              </a:rPr>
              <a:t>* Công thức:</a:t>
            </a:r>
          </a:p>
        </p:txBody>
      </p:sp>
      <p:sp>
        <p:nvSpPr>
          <p:cNvPr name="TextBox 7" id="7"/>
          <p:cNvSpPr txBox="true"/>
          <p:nvPr/>
        </p:nvSpPr>
        <p:spPr>
          <a:xfrm rot="0">
            <a:off x="2072640" y="555837"/>
            <a:ext cx="5557520" cy="838200"/>
          </a:xfrm>
          <a:prstGeom prst="rect">
            <a:avLst/>
          </a:prstGeom>
        </p:spPr>
        <p:txBody>
          <a:bodyPr anchor="t" rtlCol="false" tIns="0" lIns="0" bIns="0" rIns="0">
            <a:spAutoFit/>
          </a:bodyPr>
          <a:lstStyle/>
          <a:p>
            <a:pPr algn="l">
              <a:lnSpc>
                <a:spcPts val="7500"/>
              </a:lnSpc>
            </a:pPr>
            <a:r>
              <a:rPr lang="en-US" sz="3000" b="true">
                <a:solidFill>
                  <a:srgbClr val="000000"/>
                </a:solidFill>
                <a:latin typeface="Cabin Bold"/>
                <a:ea typeface="Cabin Bold"/>
                <a:cs typeface="Cabin Bold"/>
                <a:sym typeface="Cabin Bold"/>
              </a:rPr>
              <a:t>3.2. Multi-head attention</a:t>
            </a:r>
          </a:p>
        </p:txBody>
      </p:sp>
      <p:sp>
        <p:nvSpPr>
          <p:cNvPr name="TextBox 8" id="8"/>
          <p:cNvSpPr txBox="true"/>
          <p:nvPr/>
        </p:nvSpPr>
        <p:spPr>
          <a:xfrm rot="0">
            <a:off x="2195839" y="3035194"/>
            <a:ext cx="5434321" cy="1421455"/>
          </a:xfrm>
          <a:prstGeom prst="rect">
            <a:avLst/>
          </a:prstGeom>
        </p:spPr>
        <p:txBody>
          <a:bodyPr anchor="t" rtlCol="false" tIns="0" lIns="0" bIns="0" rIns="0">
            <a:spAutoFit/>
          </a:bodyPr>
          <a:lstStyle/>
          <a:p>
            <a:pPr algn="just">
              <a:lnSpc>
                <a:spcPts val="2292"/>
              </a:lnSpc>
              <a:spcBef>
                <a:spcPct val="0"/>
              </a:spcBef>
            </a:pPr>
            <a:r>
              <a:rPr lang="en-US" sz="1800">
                <a:solidFill>
                  <a:srgbClr val="000000"/>
                </a:solidFill>
                <a:latin typeface="Cabin"/>
                <a:ea typeface="Cabin"/>
                <a:cs typeface="Cabin"/>
                <a:sym typeface="Cabin"/>
              </a:rPr>
              <a:t>Trong đó:</a:t>
            </a:r>
          </a:p>
          <a:p>
            <a:pPr algn="just">
              <a:lnSpc>
                <a:spcPts val="2292"/>
              </a:lnSpc>
              <a:spcBef>
                <a:spcPct val="0"/>
              </a:spcBef>
            </a:pPr>
            <a:r>
              <a:rPr lang="en-US" sz="1800">
                <a:solidFill>
                  <a:srgbClr val="000000"/>
                </a:solidFill>
                <a:latin typeface="Cabin"/>
                <a:ea typeface="Cabin"/>
                <a:cs typeface="Cabin"/>
                <a:sym typeface="Cabin"/>
              </a:rPr>
              <a:t>Q: ma trận truy vấn.</a:t>
            </a:r>
          </a:p>
          <a:p>
            <a:pPr algn="just">
              <a:lnSpc>
                <a:spcPts val="2292"/>
              </a:lnSpc>
              <a:spcBef>
                <a:spcPct val="0"/>
              </a:spcBef>
            </a:pPr>
            <a:r>
              <a:rPr lang="en-US" sz="1800">
                <a:solidFill>
                  <a:srgbClr val="000000"/>
                </a:solidFill>
                <a:latin typeface="Cabin"/>
                <a:ea typeface="Cabin"/>
                <a:cs typeface="Cabin"/>
                <a:sym typeface="Cabin"/>
              </a:rPr>
              <a:t>K: ma trận khóa.</a:t>
            </a:r>
          </a:p>
          <a:p>
            <a:pPr algn="just">
              <a:lnSpc>
                <a:spcPts val="2292"/>
              </a:lnSpc>
              <a:spcBef>
                <a:spcPct val="0"/>
              </a:spcBef>
            </a:pPr>
            <a:r>
              <a:rPr lang="en-US" sz="1800">
                <a:solidFill>
                  <a:srgbClr val="000000"/>
                </a:solidFill>
                <a:latin typeface="Cabin"/>
                <a:ea typeface="Cabin"/>
                <a:cs typeface="Cabin"/>
                <a:sym typeface="Cabin"/>
              </a:rPr>
              <a:t>V: ma trận giá trị.</a:t>
            </a:r>
          </a:p>
          <a:p>
            <a:pPr algn="just">
              <a:lnSpc>
                <a:spcPts val="2292"/>
              </a:lnSpc>
              <a:spcBef>
                <a:spcPct val="0"/>
              </a:spcBef>
            </a:pPr>
            <a:r>
              <a:rPr lang="en-US" sz="1800">
                <a:solidFill>
                  <a:srgbClr val="000000"/>
                </a:solidFill>
                <a:latin typeface="Cabin"/>
                <a:ea typeface="Cabin"/>
                <a:cs typeface="Cabin"/>
                <a:sym typeface="Cabin"/>
              </a:rPr>
              <a:t>dK: kích thước của vector khóa.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231838" y="1753758"/>
            <a:ext cx="3824325" cy="6779484"/>
          </a:xfrm>
          <a:custGeom>
            <a:avLst/>
            <a:gdLst/>
            <a:ahLst/>
            <a:cxnLst/>
            <a:rect r="r" b="b" t="t" l="l"/>
            <a:pathLst>
              <a:path h="6779484" w="3824325">
                <a:moveTo>
                  <a:pt x="0" y="0"/>
                </a:moveTo>
                <a:lnTo>
                  <a:pt x="3824324" y="0"/>
                </a:lnTo>
                <a:lnTo>
                  <a:pt x="3824324" y="6779484"/>
                </a:lnTo>
                <a:lnTo>
                  <a:pt x="0" y="6779484"/>
                </a:lnTo>
                <a:lnTo>
                  <a:pt x="0" y="0"/>
                </a:lnTo>
                <a:close/>
              </a:path>
            </a:pathLst>
          </a:custGeom>
          <a:blipFill>
            <a:blip r:embed="rId2"/>
            <a:stretch>
              <a:fillRect l="0" t="0" r="0" b="0"/>
            </a:stretch>
          </a:blipFill>
        </p:spPr>
      </p:sp>
      <p:sp>
        <p:nvSpPr>
          <p:cNvPr name="TextBox 3" id="3"/>
          <p:cNvSpPr txBox="true"/>
          <p:nvPr/>
        </p:nvSpPr>
        <p:spPr>
          <a:xfrm rot="0">
            <a:off x="2072640" y="913765"/>
            <a:ext cx="5557520" cy="838200"/>
          </a:xfrm>
          <a:prstGeom prst="rect">
            <a:avLst/>
          </a:prstGeom>
        </p:spPr>
        <p:txBody>
          <a:bodyPr anchor="t" rtlCol="false" tIns="0" lIns="0" bIns="0" rIns="0">
            <a:spAutoFit/>
          </a:bodyPr>
          <a:lstStyle/>
          <a:p>
            <a:pPr algn="l">
              <a:lnSpc>
                <a:spcPts val="7500"/>
              </a:lnSpc>
            </a:pPr>
            <a:r>
              <a:rPr lang="en-US" sz="3000" b="true">
                <a:solidFill>
                  <a:srgbClr val="000000"/>
                </a:solidFill>
                <a:latin typeface="Cabin Bold"/>
                <a:ea typeface="Cabin Bold"/>
                <a:cs typeface="Cabin Bold"/>
                <a:sym typeface="Cabin Bold"/>
              </a:rPr>
              <a:t>3.3</a:t>
            </a:r>
            <a:r>
              <a:rPr lang="en-US" sz="3000" b="true">
                <a:solidFill>
                  <a:srgbClr val="000000"/>
                </a:solidFill>
                <a:latin typeface="Cabin Bold"/>
                <a:ea typeface="Cabin Bold"/>
                <a:cs typeface="Cabin Bold"/>
                <a:sym typeface="Cabin Bold"/>
              </a:rPr>
              <a:t>. Skip connection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80854" y="3129977"/>
            <a:ext cx="10336377" cy="5324800"/>
          </a:xfrm>
          <a:custGeom>
            <a:avLst/>
            <a:gdLst/>
            <a:ahLst/>
            <a:cxnLst/>
            <a:rect r="r" b="b" t="t" l="l"/>
            <a:pathLst>
              <a:path h="5324800" w="10336377">
                <a:moveTo>
                  <a:pt x="0" y="0"/>
                </a:moveTo>
                <a:lnTo>
                  <a:pt x="10336377" y="0"/>
                </a:lnTo>
                <a:lnTo>
                  <a:pt x="10336377" y="5324800"/>
                </a:lnTo>
                <a:lnTo>
                  <a:pt x="0" y="5324800"/>
                </a:lnTo>
                <a:lnTo>
                  <a:pt x="0" y="0"/>
                </a:lnTo>
                <a:close/>
              </a:path>
            </a:pathLst>
          </a:custGeom>
          <a:blipFill>
            <a:blip r:embed="rId2"/>
            <a:stretch>
              <a:fillRect l="0" t="0" r="0" b="0"/>
            </a:stretch>
          </a:blipFill>
        </p:spPr>
      </p:sp>
      <p:sp>
        <p:nvSpPr>
          <p:cNvPr name="TextBox 3" id="3"/>
          <p:cNvSpPr txBox="true"/>
          <p:nvPr/>
        </p:nvSpPr>
        <p:spPr>
          <a:xfrm rot="0">
            <a:off x="2148840" y="1636395"/>
            <a:ext cx="13283756" cy="1343025"/>
          </a:xfrm>
          <a:prstGeom prst="rect">
            <a:avLst/>
          </a:prstGeom>
        </p:spPr>
        <p:txBody>
          <a:bodyPr anchor="t" rtlCol="false" tIns="0" lIns="0" bIns="0" rIns="0">
            <a:spAutoFit/>
          </a:bodyPr>
          <a:lstStyle/>
          <a:p>
            <a:pPr algn="just">
              <a:lnSpc>
                <a:spcPts val="3600"/>
              </a:lnSpc>
            </a:pPr>
            <a:r>
              <a:rPr lang="en-US" sz="2000" spc="18">
                <a:solidFill>
                  <a:srgbClr val="000000"/>
                </a:solidFill>
                <a:latin typeface="Cabin"/>
                <a:ea typeface="Cabin"/>
                <a:cs typeface="Cabin"/>
                <a:sym typeface="Cabin"/>
              </a:rPr>
              <a:t>- MLP ở đây là một phần của feed-forward network (FFN) bao gồm các lớp Dense và Dropout lồng nhau.</a:t>
            </a:r>
          </a:p>
          <a:p>
            <a:pPr algn="just">
              <a:lnSpc>
                <a:spcPts val="3600"/>
              </a:lnSpc>
            </a:pPr>
            <a:r>
              <a:rPr lang="en-US" sz="2000" spc="18">
                <a:solidFill>
                  <a:srgbClr val="000000"/>
                </a:solidFill>
                <a:latin typeface="Cabin"/>
                <a:ea typeface="Cabin"/>
                <a:cs typeface="Cabin"/>
                <a:sym typeface="Cabin"/>
              </a:rPr>
              <a:t>- </a:t>
            </a:r>
            <a:r>
              <a:rPr lang="en-US" sz="2000" spc="18">
                <a:solidFill>
                  <a:srgbClr val="000000"/>
                </a:solidFill>
                <a:latin typeface="Cabin"/>
                <a:ea typeface="Cabin"/>
                <a:cs typeface="Cabin"/>
                <a:sym typeface="Cabin"/>
              </a:rPr>
              <a:t>Nó giúp tăng cường và trích xuất các đặc trưng phi tuyến sau khi dữ liệu đã trải qua cơ chế multi-head attention.</a:t>
            </a:r>
          </a:p>
          <a:p>
            <a:pPr algn="just">
              <a:lnSpc>
                <a:spcPts val="3600"/>
              </a:lnSpc>
            </a:pPr>
          </a:p>
        </p:txBody>
      </p:sp>
      <p:sp>
        <p:nvSpPr>
          <p:cNvPr name="TextBox 4" id="4"/>
          <p:cNvSpPr txBox="true"/>
          <p:nvPr/>
        </p:nvSpPr>
        <p:spPr>
          <a:xfrm rot="0">
            <a:off x="1996440" y="541020"/>
            <a:ext cx="5557520" cy="838200"/>
          </a:xfrm>
          <a:prstGeom prst="rect">
            <a:avLst/>
          </a:prstGeom>
        </p:spPr>
        <p:txBody>
          <a:bodyPr anchor="t" rtlCol="false" tIns="0" lIns="0" bIns="0" rIns="0">
            <a:spAutoFit/>
          </a:bodyPr>
          <a:lstStyle/>
          <a:p>
            <a:pPr algn="l">
              <a:lnSpc>
                <a:spcPts val="7500"/>
              </a:lnSpc>
            </a:pPr>
            <a:r>
              <a:rPr lang="en-US" sz="3000" b="true">
                <a:solidFill>
                  <a:srgbClr val="000000"/>
                </a:solidFill>
                <a:latin typeface="Cabin Bold"/>
                <a:ea typeface="Cabin Bold"/>
                <a:cs typeface="Cabin Bold"/>
                <a:sym typeface="Cabin Bold"/>
              </a:rPr>
              <a:t>3.4. MLP Block</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915048" y="3668862"/>
            <a:ext cx="10457905" cy="5228952"/>
          </a:xfrm>
          <a:custGeom>
            <a:avLst/>
            <a:gdLst/>
            <a:ahLst/>
            <a:cxnLst/>
            <a:rect r="r" b="b" t="t" l="l"/>
            <a:pathLst>
              <a:path h="5228952" w="10457905">
                <a:moveTo>
                  <a:pt x="0" y="0"/>
                </a:moveTo>
                <a:lnTo>
                  <a:pt x="10457904" y="0"/>
                </a:lnTo>
                <a:lnTo>
                  <a:pt x="10457904" y="5228952"/>
                </a:lnTo>
                <a:lnTo>
                  <a:pt x="0" y="5228952"/>
                </a:lnTo>
                <a:lnTo>
                  <a:pt x="0" y="0"/>
                </a:lnTo>
                <a:close/>
              </a:path>
            </a:pathLst>
          </a:custGeom>
          <a:blipFill>
            <a:blip r:embed="rId2"/>
            <a:stretch>
              <a:fillRect l="0" t="0" r="0" b="0"/>
            </a:stretch>
          </a:blipFill>
        </p:spPr>
      </p:sp>
      <p:sp>
        <p:nvSpPr>
          <p:cNvPr name="TextBox 3" id="3"/>
          <p:cNvSpPr txBox="true"/>
          <p:nvPr/>
        </p:nvSpPr>
        <p:spPr>
          <a:xfrm rot="0">
            <a:off x="1996440" y="2221062"/>
            <a:ext cx="14622435" cy="1343025"/>
          </a:xfrm>
          <a:prstGeom prst="rect">
            <a:avLst/>
          </a:prstGeom>
        </p:spPr>
        <p:txBody>
          <a:bodyPr anchor="t" rtlCol="false" tIns="0" lIns="0" bIns="0" rIns="0">
            <a:spAutoFit/>
          </a:bodyPr>
          <a:lstStyle/>
          <a:p>
            <a:pPr algn="just">
              <a:lnSpc>
                <a:spcPts val="3600"/>
              </a:lnSpc>
            </a:pPr>
            <a:r>
              <a:rPr lang="en-US" sz="2000" spc="18">
                <a:solidFill>
                  <a:srgbClr val="000000"/>
                </a:solidFill>
                <a:latin typeface="Cabin"/>
                <a:ea typeface="Cabin"/>
                <a:cs typeface="Cabin"/>
                <a:sym typeface="Cabin"/>
              </a:rPr>
              <a:t>- Lớp Dense có thể thay đổi chiều của các đặc trưng bằng cách nhân ma trận(từ kích thước lớn hơn sang nhỏ hơn hoặc ngược lại).</a:t>
            </a:r>
          </a:p>
          <a:p>
            <a:pPr algn="just">
              <a:lnSpc>
                <a:spcPts val="3600"/>
              </a:lnSpc>
            </a:pPr>
            <a:r>
              <a:rPr lang="en-US" sz="2000" spc="18">
                <a:solidFill>
                  <a:srgbClr val="000000"/>
                </a:solidFill>
                <a:latin typeface="Cabin"/>
                <a:ea typeface="Cabin"/>
                <a:cs typeface="Cabin"/>
                <a:sym typeface="Cabin"/>
              </a:rPr>
              <a:t>- Đ</a:t>
            </a:r>
            <a:r>
              <a:rPr lang="en-US" sz="2000" spc="18">
                <a:solidFill>
                  <a:srgbClr val="000000"/>
                </a:solidFill>
                <a:latin typeface="Cabin"/>
                <a:ea typeface="Cabin"/>
                <a:cs typeface="Cabin"/>
                <a:sym typeface="Cabin"/>
              </a:rPr>
              <a:t>iều này giúp chuẩn bị dữ liệu cho các bước tiếp theo trong mô hình, như phân loại dự đoán kết quả.</a:t>
            </a:r>
          </a:p>
          <a:p>
            <a:pPr algn="just">
              <a:lnSpc>
                <a:spcPts val="3600"/>
              </a:lnSpc>
            </a:pPr>
          </a:p>
        </p:txBody>
      </p:sp>
      <p:sp>
        <p:nvSpPr>
          <p:cNvPr name="TextBox 4" id="4"/>
          <p:cNvSpPr txBox="true"/>
          <p:nvPr/>
        </p:nvSpPr>
        <p:spPr>
          <a:xfrm rot="0">
            <a:off x="1996440" y="541020"/>
            <a:ext cx="5557520" cy="838200"/>
          </a:xfrm>
          <a:prstGeom prst="rect">
            <a:avLst/>
          </a:prstGeom>
        </p:spPr>
        <p:txBody>
          <a:bodyPr anchor="t" rtlCol="false" tIns="0" lIns="0" bIns="0" rIns="0">
            <a:spAutoFit/>
          </a:bodyPr>
          <a:lstStyle/>
          <a:p>
            <a:pPr algn="l">
              <a:lnSpc>
                <a:spcPts val="7500"/>
              </a:lnSpc>
            </a:pPr>
            <a:r>
              <a:rPr lang="en-US" sz="3000" b="true">
                <a:solidFill>
                  <a:srgbClr val="000000"/>
                </a:solidFill>
                <a:latin typeface="Cabin Bold"/>
                <a:ea typeface="Cabin Bold"/>
                <a:cs typeface="Cabin Bold"/>
                <a:sym typeface="Cabin Bold"/>
              </a:rPr>
              <a:t>3.4. MLP Block</a:t>
            </a:r>
          </a:p>
        </p:txBody>
      </p:sp>
      <p:sp>
        <p:nvSpPr>
          <p:cNvPr name="TextBox 5" id="5"/>
          <p:cNvSpPr txBox="true"/>
          <p:nvPr/>
        </p:nvSpPr>
        <p:spPr>
          <a:xfrm rot="0">
            <a:off x="1996440" y="1180477"/>
            <a:ext cx="5557520" cy="682623"/>
          </a:xfrm>
          <a:prstGeom prst="rect">
            <a:avLst/>
          </a:prstGeom>
        </p:spPr>
        <p:txBody>
          <a:bodyPr anchor="t" rtlCol="false" tIns="0" lIns="0" bIns="0" rIns="0">
            <a:spAutoFit/>
          </a:bodyPr>
          <a:lstStyle/>
          <a:p>
            <a:pPr algn="l">
              <a:lnSpc>
                <a:spcPts val="6250"/>
              </a:lnSpc>
            </a:pPr>
            <a:r>
              <a:rPr lang="en-US" sz="2500" b="true">
                <a:solidFill>
                  <a:srgbClr val="000000"/>
                </a:solidFill>
                <a:latin typeface="Cabin Bold"/>
                <a:ea typeface="Cabin Bold"/>
                <a:cs typeface="Cabin Bold"/>
                <a:sym typeface="Cabin Bold"/>
              </a:rPr>
              <a:t>3.3.1. Dense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996440" y="2221062"/>
            <a:ext cx="8024495" cy="3629025"/>
          </a:xfrm>
          <a:prstGeom prst="rect">
            <a:avLst/>
          </a:prstGeom>
        </p:spPr>
        <p:txBody>
          <a:bodyPr anchor="t" rtlCol="false" tIns="0" lIns="0" bIns="0" rIns="0">
            <a:spAutoFit/>
          </a:bodyPr>
          <a:lstStyle/>
          <a:p>
            <a:pPr algn="just">
              <a:lnSpc>
                <a:spcPts val="3600"/>
              </a:lnSpc>
            </a:pPr>
            <a:r>
              <a:rPr lang="en-US" sz="2000" spc="18">
                <a:solidFill>
                  <a:srgbClr val="000000"/>
                </a:solidFill>
                <a:latin typeface="Cabin"/>
                <a:ea typeface="Cabin"/>
                <a:cs typeface="Cabin"/>
                <a:sym typeface="Cabin"/>
              </a:rPr>
              <a:t>- Dropout là một phương pháp regularization nhằm ngăn chặn mạng neural quá khớp (overfitting) bằng cách "ngắt" ngẫu nhiên một số đơn vị (neurons).</a:t>
            </a:r>
          </a:p>
          <a:p>
            <a:pPr algn="just">
              <a:lnSpc>
                <a:spcPts val="3600"/>
              </a:lnSpc>
            </a:pPr>
            <a:r>
              <a:rPr lang="en-US" sz="2000" spc="18">
                <a:solidFill>
                  <a:srgbClr val="000000"/>
                </a:solidFill>
                <a:latin typeface="Cabin"/>
                <a:ea typeface="Cabin"/>
                <a:cs typeface="Cabin"/>
                <a:sym typeface="Cabin"/>
              </a:rPr>
              <a:t>- Khi áp dụng Dropout một tập hợp ngẫu nhiên các neurons sẽ bị bỏ qua (tức là các output của những neurons này sẽ được đặt bằng 0). </a:t>
            </a:r>
          </a:p>
          <a:p>
            <a:pPr algn="just">
              <a:lnSpc>
                <a:spcPts val="3600"/>
              </a:lnSpc>
            </a:pPr>
            <a:r>
              <a:rPr lang="en-US" sz="2000" spc="18">
                <a:solidFill>
                  <a:srgbClr val="000000"/>
                </a:solidFill>
                <a:latin typeface="Cabin"/>
                <a:ea typeface="Cabin"/>
                <a:cs typeface="Cabin"/>
                <a:sym typeface="Cabin"/>
              </a:rPr>
              <a:t>- Điều này khiến cho mạng neural không phụ thuộc quá nhiều vào bất kỳ neurons cụ thể nào, mà thay vào đó phải học được những đặc trưng mạnh mẽ hơn.</a:t>
            </a:r>
          </a:p>
        </p:txBody>
      </p:sp>
      <p:sp>
        <p:nvSpPr>
          <p:cNvPr name="Freeform 3" id="3"/>
          <p:cNvSpPr/>
          <p:nvPr/>
        </p:nvSpPr>
        <p:spPr>
          <a:xfrm flipH="false" flipV="false" rot="0">
            <a:off x="10433469" y="2344887"/>
            <a:ext cx="7258050" cy="3848100"/>
          </a:xfrm>
          <a:custGeom>
            <a:avLst/>
            <a:gdLst/>
            <a:ahLst/>
            <a:cxnLst/>
            <a:rect r="r" b="b" t="t" l="l"/>
            <a:pathLst>
              <a:path h="3848100" w="7258050">
                <a:moveTo>
                  <a:pt x="0" y="0"/>
                </a:moveTo>
                <a:lnTo>
                  <a:pt x="7258050" y="0"/>
                </a:lnTo>
                <a:lnTo>
                  <a:pt x="7258050" y="3848100"/>
                </a:lnTo>
                <a:lnTo>
                  <a:pt x="0" y="3848100"/>
                </a:lnTo>
                <a:lnTo>
                  <a:pt x="0" y="0"/>
                </a:lnTo>
                <a:close/>
              </a:path>
            </a:pathLst>
          </a:custGeom>
          <a:blipFill>
            <a:blip r:embed="rId2"/>
            <a:stretch>
              <a:fillRect l="0" t="0" r="0" b="0"/>
            </a:stretch>
          </a:blipFill>
        </p:spPr>
      </p:sp>
      <p:sp>
        <p:nvSpPr>
          <p:cNvPr name="TextBox 4" id="4"/>
          <p:cNvSpPr txBox="true"/>
          <p:nvPr/>
        </p:nvSpPr>
        <p:spPr>
          <a:xfrm rot="0">
            <a:off x="1996440" y="541020"/>
            <a:ext cx="5557520" cy="838200"/>
          </a:xfrm>
          <a:prstGeom prst="rect">
            <a:avLst/>
          </a:prstGeom>
        </p:spPr>
        <p:txBody>
          <a:bodyPr anchor="t" rtlCol="false" tIns="0" lIns="0" bIns="0" rIns="0">
            <a:spAutoFit/>
          </a:bodyPr>
          <a:lstStyle/>
          <a:p>
            <a:pPr algn="l">
              <a:lnSpc>
                <a:spcPts val="7500"/>
              </a:lnSpc>
            </a:pPr>
            <a:r>
              <a:rPr lang="en-US" sz="3000" b="true">
                <a:solidFill>
                  <a:srgbClr val="000000"/>
                </a:solidFill>
                <a:latin typeface="Cabin Bold"/>
                <a:ea typeface="Cabin Bold"/>
                <a:cs typeface="Cabin Bold"/>
                <a:sym typeface="Cabin Bold"/>
              </a:rPr>
              <a:t>3.4. MLP Block</a:t>
            </a:r>
          </a:p>
        </p:txBody>
      </p:sp>
      <p:sp>
        <p:nvSpPr>
          <p:cNvPr name="TextBox 5" id="5"/>
          <p:cNvSpPr txBox="true"/>
          <p:nvPr/>
        </p:nvSpPr>
        <p:spPr>
          <a:xfrm rot="0">
            <a:off x="1996440" y="1180477"/>
            <a:ext cx="5557520" cy="682623"/>
          </a:xfrm>
          <a:prstGeom prst="rect">
            <a:avLst/>
          </a:prstGeom>
        </p:spPr>
        <p:txBody>
          <a:bodyPr anchor="t" rtlCol="false" tIns="0" lIns="0" bIns="0" rIns="0">
            <a:spAutoFit/>
          </a:bodyPr>
          <a:lstStyle/>
          <a:p>
            <a:pPr algn="l">
              <a:lnSpc>
                <a:spcPts val="6250"/>
              </a:lnSpc>
            </a:pPr>
            <a:r>
              <a:rPr lang="en-US" sz="2500" b="true">
                <a:solidFill>
                  <a:srgbClr val="000000"/>
                </a:solidFill>
                <a:latin typeface="Cabin Bold"/>
                <a:ea typeface="Cabin Bold"/>
                <a:cs typeface="Cabin Bold"/>
                <a:sym typeface="Cabin Bold"/>
              </a:rPr>
              <a:t>3.3.2 Dropout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241433" y="2584623"/>
            <a:ext cx="5756151" cy="506730"/>
          </a:xfrm>
          <a:prstGeom prst="rect">
            <a:avLst/>
          </a:prstGeom>
        </p:spPr>
        <p:txBody>
          <a:bodyPr anchor="t" rtlCol="false" tIns="0" lIns="0" bIns="0" rIns="0">
            <a:spAutoFit/>
          </a:bodyPr>
          <a:lstStyle/>
          <a:p>
            <a:pPr algn="l">
              <a:lnSpc>
                <a:spcPts val="3705"/>
              </a:lnSpc>
            </a:pPr>
            <a:r>
              <a:rPr lang="en-US" b="true" sz="2850" spc="-57">
                <a:solidFill>
                  <a:srgbClr val="000000"/>
                </a:solidFill>
                <a:latin typeface="Asap Medium"/>
                <a:ea typeface="Asap Medium"/>
                <a:cs typeface="Asap Medium"/>
                <a:sym typeface="Asap Medium"/>
              </a:rPr>
              <a:t>Bối cảnh và vấn đề</a:t>
            </a:r>
          </a:p>
        </p:txBody>
      </p:sp>
      <p:sp>
        <p:nvSpPr>
          <p:cNvPr name="TextBox 3" id="3"/>
          <p:cNvSpPr txBox="true"/>
          <p:nvPr/>
        </p:nvSpPr>
        <p:spPr>
          <a:xfrm rot="0">
            <a:off x="11241433" y="4211996"/>
            <a:ext cx="6448853" cy="533400"/>
          </a:xfrm>
          <a:prstGeom prst="rect">
            <a:avLst/>
          </a:prstGeom>
        </p:spPr>
        <p:txBody>
          <a:bodyPr anchor="t" rtlCol="false" tIns="0" lIns="0" bIns="0" rIns="0">
            <a:spAutoFit/>
          </a:bodyPr>
          <a:lstStyle/>
          <a:p>
            <a:pPr algn="l">
              <a:lnSpc>
                <a:spcPts val="3900"/>
              </a:lnSpc>
            </a:pPr>
            <a:r>
              <a:rPr lang="en-US" b="true" sz="3000" spc="-60">
                <a:solidFill>
                  <a:srgbClr val="000000"/>
                </a:solidFill>
                <a:latin typeface="Asap Medium"/>
                <a:ea typeface="Asap Medium"/>
                <a:cs typeface="Asap Medium"/>
                <a:sym typeface="Asap Medium"/>
              </a:rPr>
              <a:t>Giới thiệu bài toán nhận diện sản phẩm</a:t>
            </a:r>
          </a:p>
        </p:txBody>
      </p:sp>
      <p:sp>
        <p:nvSpPr>
          <p:cNvPr name="TextBox 4" id="4"/>
          <p:cNvSpPr txBox="true"/>
          <p:nvPr/>
        </p:nvSpPr>
        <p:spPr>
          <a:xfrm rot="0">
            <a:off x="11239524" y="5852704"/>
            <a:ext cx="5131393" cy="533400"/>
          </a:xfrm>
          <a:prstGeom prst="rect">
            <a:avLst/>
          </a:prstGeom>
        </p:spPr>
        <p:txBody>
          <a:bodyPr anchor="t" rtlCol="false" tIns="0" lIns="0" bIns="0" rIns="0">
            <a:spAutoFit/>
          </a:bodyPr>
          <a:lstStyle/>
          <a:p>
            <a:pPr algn="l">
              <a:lnSpc>
                <a:spcPts val="3900"/>
              </a:lnSpc>
            </a:pPr>
            <a:r>
              <a:rPr lang="en-US" b="true" sz="3000" spc="-60">
                <a:solidFill>
                  <a:srgbClr val="000000"/>
                </a:solidFill>
                <a:latin typeface="Asap Medium"/>
                <a:ea typeface="Asap Medium"/>
                <a:cs typeface="Asap Medium"/>
                <a:sym typeface="Asap Medium"/>
              </a:rPr>
              <a:t>Xây dựng mô hình</a:t>
            </a:r>
          </a:p>
        </p:txBody>
      </p:sp>
      <p:sp>
        <p:nvSpPr>
          <p:cNvPr name="TextBox 5" id="5"/>
          <p:cNvSpPr txBox="true"/>
          <p:nvPr/>
        </p:nvSpPr>
        <p:spPr>
          <a:xfrm rot="0">
            <a:off x="11241433" y="7527278"/>
            <a:ext cx="5982357" cy="533400"/>
          </a:xfrm>
          <a:prstGeom prst="rect">
            <a:avLst/>
          </a:prstGeom>
        </p:spPr>
        <p:txBody>
          <a:bodyPr anchor="t" rtlCol="false" tIns="0" lIns="0" bIns="0" rIns="0">
            <a:spAutoFit/>
          </a:bodyPr>
          <a:lstStyle/>
          <a:p>
            <a:pPr algn="l">
              <a:lnSpc>
                <a:spcPts val="3900"/>
              </a:lnSpc>
            </a:pPr>
            <a:r>
              <a:rPr lang="en-US" b="true" sz="3000" spc="-60">
                <a:solidFill>
                  <a:srgbClr val="000000"/>
                </a:solidFill>
                <a:latin typeface="Asap Medium"/>
                <a:ea typeface="Asap Medium"/>
                <a:cs typeface="Asap Medium"/>
                <a:sym typeface="Asap Medium"/>
              </a:rPr>
              <a:t>Triển khai ứng dụng</a:t>
            </a:r>
          </a:p>
        </p:txBody>
      </p:sp>
      <p:sp>
        <p:nvSpPr>
          <p:cNvPr name="Freeform 6" id="6"/>
          <p:cNvSpPr/>
          <p:nvPr/>
        </p:nvSpPr>
        <p:spPr>
          <a:xfrm flipH="false" flipV="false" rot="0">
            <a:off x="-4433498" y="-2006328"/>
            <a:ext cx="13728065" cy="14299655"/>
          </a:xfrm>
          <a:custGeom>
            <a:avLst/>
            <a:gdLst/>
            <a:ahLst/>
            <a:cxnLst/>
            <a:rect r="r" b="b" t="t" l="l"/>
            <a:pathLst>
              <a:path h="14299655" w="13728065">
                <a:moveTo>
                  <a:pt x="0" y="0"/>
                </a:moveTo>
                <a:lnTo>
                  <a:pt x="13728065" y="0"/>
                </a:lnTo>
                <a:lnTo>
                  <a:pt x="13728065" y="14299655"/>
                </a:lnTo>
                <a:lnTo>
                  <a:pt x="0" y="142996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423938" y="3828282"/>
            <a:ext cx="6111172" cy="2745708"/>
          </a:xfrm>
          <a:prstGeom prst="rect">
            <a:avLst/>
          </a:prstGeom>
        </p:spPr>
        <p:txBody>
          <a:bodyPr anchor="t" rtlCol="false" tIns="0" lIns="0" bIns="0" rIns="0">
            <a:spAutoFit/>
          </a:bodyPr>
          <a:lstStyle/>
          <a:p>
            <a:pPr algn="l">
              <a:lnSpc>
                <a:spcPts val="10540"/>
              </a:lnSpc>
            </a:pPr>
            <a:r>
              <a:rPr lang="en-US" sz="7925" b="true">
                <a:solidFill>
                  <a:srgbClr val="FFFFFF"/>
                </a:solidFill>
                <a:latin typeface="Cabin Semi-Bold"/>
                <a:ea typeface="Cabin Semi-Bold"/>
                <a:cs typeface="Cabin Semi-Bold"/>
                <a:sym typeface="Cabin Semi-Bold"/>
              </a:rPr>
              <a:t>NỘI DUNG CHÍNH</a:t>
            </a:r>
          </a:p>
        </p:txBody>
      </p:sp>
      <p:sp>
        <p:nvSpPr>
          <p:cNvPr name="Freeform 8" id="8"/>
          <p:cNvSpPr/>
          <p:nvPr/>
        </p:nvSpPr>
        <p:spPr>
          <a:xfrm flipH="false" flipV="false" rot="0">
            <a:off x="10025421" y="2535620"/>
            <a:ext cx="714076" cy="618457"/>
          </a:xfrm>
          <a:custGeom>
            <a:avLst/>
            <a:gdLst/>
            <a:ahLst/>
            <a:cxnLst/>
            <a:rect r="r" b="b" t="t" l="l"/>
            <a:pathLst>
              <a:path h="618457" w="714076">
                <a:moveTo>
                  <a:pt x="0" y="0"/>
                </a:moveTo>
                <a:lnTo>
                  <a:pt x="714076" y="0"/>
                </a:lnTo>
                <a:lnTo>
                  <a:pt x="714076" y="618457"/>
                </a:lnTo>
                <a:lnTo>
                  <a:pt x="0" y="6184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182559" y="2570288"/>
            <a:ext cx="399801" cy="449108"/>
          </a:xfrm>
          <a:prstGeom prst="rect">
            <a:avLst/>
          </a:prstGeom>
        </p:spPr>
        <p:txBody>
          <a:bodyPr anchor="t" rtlCol="false" tIns="0" lIns="0" bIns="0" rIns="0">
            <a:spAutoFit/>
          </a:bodyPr>
          <a:lstStyle/>
          <a:p>
            <a:pPr algn="ctr">
              <a:lnSpc>
                <a:spcPts val="3240"/>
              </a:lnSpc>
            </a:pPr>
            <a:r>
              <a:rPr lang="en-US" b="true" sz="2315" spc="-45">
                <a:solidFill>
                  <a:srgbClr val="FFFFFF"/>
                </a:solidFill>
                <a:latin typeface="Asap Medium"/>
                <a:ea typeface="Asap Medium"/>
                <a:cs typeface="Asap Medium"/>
                <a:sym typeface="Asap Medium"/>
              </a:rPr>
              <a:t>01</a:t>
            </a:r>
          </a:p>
        </p:txBody>
      </p:sp>
      <p:sp>
        <p:nvSpPr>
          <p:cNvPr name="Freeform 10" id="10"/>
          <p:cNvSpPr/>
          <p:nvPr/>
        </p:nvSpPr>
        <p:spPr>
          <a:xfrm flipH="false" flipV="false" rot="0">
            <a:off x="10025421" y="4176328"/>
            <a:ext cx="714076" cy="618457"/>
          </a:xfrm>
          <a:custGeom>
            <a:avLst/>
            <a:gdLst/>
            <a:ahLst/>
            <a:cxnLst/>
            <a:rect r="r" b="b" t="t" l="l"/>
            <a:pathLst>
              <a:path h="618457" w="714076">
                <a:moveTo>
                  <a:pt x="0" y="0"/>
                </a:moveTo>
                <a:lnTo>
                  <a:pt x="714076" y="0"/>
                </a:lnTo>
                <a:lnTo>
                  <a:pt x="714076" y="618457"/>
                </a:lnTo>
                <a:lnTo>
                  <a:pt x="0" y="6184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182559" y="4210996"/>
            <a:ext cx="399801" cy="449108"/>
          </a:xfrm>
          <a:prstGeom prst="rect">
            <a:avLst/>
          </a:prstGeom>
        </p:spPr>
        <p:txBody>
          <a:bodyPr anchor="t" rtlCol="false" tIns="0" lIns="0" bIns="0" rIns="0">
            <a:spAutoFit/>
          </a:bodyPr>
          <a:lstStyle/>
          <a:p>
            <a:pPr algn="ctr">
              <a:lnSpc>
                <a:spcPts val="3240"/>
              </a:lnSpc>
            </a:pPr>
            <a:r>
              <a:rPr lang="en-US" b="true" sz="2315" spc="-45">
                <a:solidFill>
                  <a:srgbClr val="FFFFFF"/>
                </a:solidFill>
                <a:latin typeface="Asap Medium"/>
                <a:ea typeface="Asap Medium"/>
                <a:cs typeface="Asap Medium"/>
                <a:sym typeface="Asap Medium"/>
              </a:rPr>
              <a:t>02</a:t>
            </a:r>
          </a:p>
        </p:txBody>
      </p:sp>
      <p:sp>
        <p:nvSpPr>
          <p:cNvPr name="Freeform 12" id="12"/>
          <p:cNvSpPr/>
          <p:nvPr/>
        </p:nvSpPr>
        <p:spPr>
          <a:xfrm flipH="false" flipV="false" rot="0">
            <a:off x="10025421" y="5817036"/>
            <a:ext cx="714076" cy="618457"/>
          </a:xfrm>
          <a:custGeom>
            <a:avLst/>
            <a:gdLst/>
            <a:ahLst/>
            <a:cxnLst/>
            <a:rect r="r" b="b" t="t" l="l"/>
            <a:pathLst>
              <a:path h="618457" w="714076">
                <a:moveTo>
                  <a:pt x="0" y="0"/>
                </a:moveTo>
                <a:lnTo>
                  <a:pt x="714076" y="0"/>
                </a:lnTo>
                <a:lnTo>
                  <a:pt x="714076" y="618457"/>
                </a:lnTo>
                <a:lnTo>
                  <a:pt x="0" y="6184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0182559" y="5851704"/>
            <a:ext cx="399801" cy="449108"/>
          </a:xfrm>
          <a:prstGeom prst="rect">
            <a:avLst/>
          </a:prstGeom>
        </p:spPr>
        <p:txBody>
          <a:bodyPr anchor="t" rtlCol="false" tIns="0" lIns="0" bIns="0" rIns="0">
            <a:spAutoFit/>
          </a:bodyPr>
          <a:lstStyle/>
          <a:p>
            <a:pPr algn="ctr">
              <a:lnSpc>
                <a:spcPts val="3240"/>
              </a:lnSpc>
            </a:pPr>
            <a:r>
              <a:rPr lang="en-US" b="true" sz="2315" spc="-45">
                <a:solidFill>
                  <a:srgbClr val="FFFFFF"/>
                </a:solidFill>
                <a:latin typeface="Asap Medium"/>
                <a:ea typeface="Asap Medium"/>
                <a:cs typeface="Asap Medium"/>
                <a:sym typeface="Asap Medium"/>
              </a:rPr>
              <a:t>03</a:t>
            </a:r>
          </a:p>
        </p:txBody>
      </p:sp>
      <p:sp>
        <p:nvSpPr>
          <p:cNvPr name="Freeform 14" id="14"/>
          <p:cNvSpPr/>
          <p:nvPr/>
        </p:nvSpPr>
        <p:spPr>
          <a:xfrm flipH="false" flipV="false" rot="0">
            <a:off x="10025421" y="7457744"/>
            <a:ext cx="714076" cy="618457"/>
          </a:xfrm>
          <a:custGeom>
            <a:avLst/>
            <a:gdLst/>
            <a:ahLst/>
            <a:cxnLst/>
            <a:rect r="r" b="b" t="t" l="l"/>
            <a:pathLst>
              <a:path h="618457" w="714076">
                <a:moveTo>
                  <a:pt x="0" y="0"/>
                </a:moveTo>
                <a:lnTo>
                  <a:pt x="714076" y="0"/>
                </a:lnTo>
                <a:lnTo>
                  <a:pt x="714076" y="618457"/>
                </a:lnTo>
                <a:lnTo>
                  <a:pt x="0" y="6184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10182559" y="7492412"/>
            <a:ext cx="399801" cy="449108"/>
          </a:xfrm>
          <a:prstGeom prst="rect">
            <a:avLst/>
          </a:prstGeom>
        </p:spPr>
        <p:txBody>
          <a:bodyPr anchor="t" rtlCol="false" tIns="0" lIns="0" bIns="0" rIns="0">
            <a:spAutoFit/>
          </a:bodyPr>
          <a:lstStyle/>
          <a:p>
            <a:pPr algn="ctr">
              <a:lnSpc>
                <a:spcPts val="3240"/>
              </a:lnSpc>
            </a:pPr>
            <a:r>
              <a:rPr lang="en-US" b="true" sz="2315" spc="-45">
                <a:solidFill>
                  <a:srgbClr val="FFFFFF"/>
                </a:solidFill>
                <a:latin typeface="Asap Medium"/>
                <a:ea typeface="Asap Medium"/>
                <a:cs typeface="Asap Medium"/>
                <a:sym typeface="Asap Medium"/>
              </a:rPr>
              <a:t>04</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424401" y="3847321"/>
            <a:ext cx="8177068" cy="4088534"/>
          </a:xfrm>
          <a:custGeom>
            <a:avLst/>
            <a:gdLst/>
            <a:ahLst/>
            <a:cxnLst/>
            <a:rect r="r" b="b" t="t" l="l"/>
            <a:pathLst>
              <a:path h="4088534" w="8177068">
                <a:moveTo>
                  <a:pt x="0" y="0"/>
                </a:moveTo>
                <a:lnTo>
                  <a:pt x="8177068" y="0"/>
                </a:lnTo>
                <a:lnTo>
                  <a:pt x="8177068" y="4088534"/>
                </a:lnTo>
                <a:lnTo>
                  <a:pt x="0" y="4088534"/>
                </a:lnTo>
                <a:lnTo>
                  <a:pt x="0" y="0"/>
                </a:lnTo>
                <a:close/>
              </a:path>
            </a:pathLst>
          </a:custGeom>
          <a:blipFill>
            <a:blip r:embed="rId2"/>
            <a:stretch>
              <a:fillRect l="0" t="0" r="0" b="0"/>
            </a:stretch>
          </a:blipFill>
        </p:spPr>
      </p:sp>
      <p:sp>
        <p:nvSpPr>
          <p:cNvPr name="TextBox 3" id="3"/>
          <p:cNvSpPr txBox="true"/>
          <p:nvPr/>
        </p:nvSpPr>
        <p:spPr>
          <a:xfrm rot="0">
            <a:off x="1920240" y="2444361"/>
            <a:ext cx="15671190" cy="428625"/>
          </a:xfrm>
          <a:prstGeom prst="rect">
            <a:avLst/>
          </a:prstGeom>
        </p:spPr>
        <p:txBody>
          <a:bodyPr anchor="t" rtlCol="false" tIns="0" lIns="0" bIns="0" rIns="0">
            <a:spAutoFit/>
          </a:bodyPr>
          <a:lstStyle/>
          <a:p>
            <a:pPr algn="just">
              <a:lnSpc>
                <a:spcPts val="3600"/>
              </a:lnSpc>
            </a:pPr>
            <a:r>
              <a:rPr lang="en-US" sz="2000" spc="18">
                <a:solidFill>
                  <a:srgbClr val="000000"/>
                </a:solidFill>
                <a:latin typeface="Cabin"/>
                <a:ea typeface="Cabin"/>
                <a:cs typeface="Cabin"/>
                <a:sym typeface="Cabin"/>
              </a:rPr>
              <a:t>- MLP bao gồm một hoặc nhiều lớp fully connected và sử dụng hàm kích hoạt phù hợp với nhiệm vụ cụ thể.</a:t>
            </a:r>
          </a:p>
        </p:txBody>
      </p:sp>
      <p:sp>
        <p:nvSpPr>
          <p:cNvPr name="TextBox 4" id="4"/>
          <p:cNvSpPr txBox="true"/>
          <p:nvPr/>
        </p:nvSpPr>
        <p:spPr>
          <a:xfrm rot="0">
            <a:off x="1920240" y="590550"/>
            <a:ext cx="7592695" cy="965200"/>
          </a:xfrm>
          <a:prstGeom prst="rect">
            <a:avLst/>
          </a:prstGeom>
        </p:spPr>
        <p:txBody>
          <a:bodyPr anchor="t" rtlCol="false" tIns="0" lIns="0" bIns="0" rIns="0">
            <a:spAutoFit/>
          </a:bodyPr>
          <a:lstStyle/>
          <a:p>
            <a:pPr algn="l">
              <a:lnSpc>
                <a:spcPts val="8750"/>
              </a:lnSpc>
            </a:pPr>
            <a:r>
              <a:rPr lang="en-US" sz="3500" b="true">
                <a:solidFill>
                  <a:srgbClr val="000000"/>
                </a:solidFill>
                <a:latin typeface="Cabin Bold"/>
                <a:ea typeface="Cabin Bold"/>
                <a:cs typeface="Cabin Bold"/>
                <a:sym typeface="Cabin Bold"/>
              </a:rPr>
              <a:t>4. MLP Head</a:t>
            </a:r>
          </a:p>
        </p:txBody>
      </p:sp>
      <p:sp>
        <p:nvSpPr>
          <p:cNvPr name="TextBox 5" id="5"/>
          <p:cNvSpPr txBox="true"/>
          <p:nvPr/>
        </p:nvSpPr>
        <p:spPr>
          <a:xfrm rot="0">
            <a:off x="1920240" y="2012648"/>
            <a:ext cx="15671190" cy="428625"/>
          </a:xfrm>
          <a:prstGeom prst="rect">
            <a:avLst/>
          </a:prstGeom>
        </p:spPr>
        <p:txBody>
          <a:bodyPr anchor="t" rtlCol="false" tIns="0" lIns="0" bIns="0" rIns="0">
            <a:spAutoFit/>
          </a:bodyPr>
          <a:lstStyle/>
          <a:p>
            <a:pPr algn="just">
              <a:lnSpc>
                <a:spcPts val="3600"/>
              </a:lnSpc>
            </a:pPr>
            <a:r>
              <a:rPr lang="en-US" sz="2000" spc="18">
                <a:solidFill>
                  <a:srgbClr val="000000"/>
                </a:solidFill>
                <a:latin typeface="Cabin"/>
                <a:ea typeface="Cabin"/>
                <a:cs typeface="Cabin"/>
                <a:sym typeface="Cabin"/>
              </a:rPr>
              <a:t>- Giúp chuyển hóa đầu ra của encoder thành các dự đoán cuối cùng như phân loại, dự đoán nhãn, v.v.</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00868" y="0"/>
            <a:ext cx="2987284" cy="1512447"/>
          </a:xfrm>
          <a:custGeom>
            <a:avLst/>
            <a:gdLst/>
            <a:ahLst/>
            <a:cxnLst/>
            <a:rect r="r" b="b" t="t" l="l"/>
            <a:pathLst>
              <a:path h="1512447" w="2987284">
                <a:moveTo>
                  <a:pt x="0" y="0"/>
                </a:moveTo>
                <a:lnTo>
                  <a:pt x="2987284" y="0"/>
                </a:lnTo>
                <a:lnTo>
                  <a:pt x="2987284" y="1512447"/>
                </a:lnTo>
                <a:lnTo>
                  <a:pt x="0" y="1512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6383" y="291716"/>
            <a:ext cx="437518" cy="628650"/>
          </a:xfrm>
          <a:custGeom>
            <a:avLst/>
            <a:gdLst/>
            <a:ahLst/>
            <a:cxnLst/>
            <a:rect r="r" b="b" t="t" l="l"/>
            <a:pathLst>
              <a:path h="628650" w="437518">
                <a:moveTo>
                  <a:pt x="0" y="0"/>
                </a:moveTo>
                <a:lnTo>
                  <a:pt x="437518" y="0"/>
                </a:lnTo>
                <a:lnTo>
                  <a:pt x="437518" y="628650"/>
                </a:lnTo>
                <a:lnTo>
                  <a:pt x="0" y="628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009650"/>
            <a:ext cx="6178768" cy="1218660"/>
          </a:xfrm>
          <a:prstGeom prst="rect">
            <a:avLst/>
          </a:prstGeom>
        </p:spPr>
        <p:txBody>
          <a:bodyPr anchor="t" rtlCol="false" tIns="0" lIns="0" bIns="0" rIns="0">
            <a:spAutoFit/>
          </a:bodyPr>
          <a:lstStyle/>
          <a:p>
            <a:pPr algn="l">
              <a:lnSpc>
                <a:spcPts val="9590"/>
              </a:lnSpc>
            </a:pPr>
            <a:r>
              <a:rPr lang="en-US" sz="7925" b="true">
                <a:solidFill>
                  <a:srgbClr val="000000"/>
                </a:solidFill>
                <a:latin typeface="Cabin Bold"/>
                <a:ea typeface="Cabin Bold"/>
                <a:cs typeface="Cabin Bold"/>
                <a:sym typeface="Cabin Bold"/>
              </a:rPr>
              <a:t>Dữ liệu</a:t>
            </a:r>
          </a:p>
        </p:txBody>
      </p:sp>
      <p:sp>
        <p:nvSpPr>
          <p:cNvPr name="Freeform 5" id="5"/>
          <p:cNvSpPr/>
          <p:nvPr/>
        </p:nvSpPr>
        <p:spPr>
          <a:xfrm flipH="false" flipV="false" rot="0">
            <a:off x="4118084" y="2228310"/>
            <a:ext cx="9999345" cy="6816725"/>
          </a:xfrm>
          <a:custGeom>
            <a:avLst/>
            <a:gdLst/>
            <a:ahLst/>
            <a:cxnLst/>
            <a:rect r="r" b="b" t="t" l="l"/>
            <a:pathLst>
              <a:path h="6816725" w="9999345">
                <a:moveTo>
                  <a:pt x="0" y="0"/>
                </a:moveTo>
                <a:lnTo>
                  <a:pt x="9999345" y="0"/>
                </a:lnTo>
                <a:lnTo>
                  <a:pt x="9999345" y="6816725"/>
                </a:lnTo>
                <a:lnTo>
                  <a:pt x="0" y="6816725"/>
                </a:lnTo>
                <a:lnTo>
                  <a:pt x="0" y="0"/>
                </a:lnTo>
                <a:close/>
              </a:path>
            </a:pathLst>
          </a:custGeom>
          <a:blipFill>
            <a:blip r:embed="rId6"/>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00868" y="0"/>
            <a:ext cx="2987284" cy="1512447"/>
          </a:xfrm>
          <a:custGeom>
            <a:avLst/>
            <a:gdLst/>
            <a:ahLst/>
            <a:cxnLst/>
            <a:rect r="r" b="b" t="t" l="l"/>
            <a:pathLst>
              <a:path h="1512447" w="2987284">
                <a:moveTo>
                  <a:pt x="0" y="0"/>
                </a:moveTo>
                <a:lnTo>
                  <a:pt x="2987284" y="0"/>
                </a:lnTo>
                <a:lnTo>
                  <a:pt x="2987284" y="1512447"/>
                </a:lnTo>
                <a:lnTo>
                  <a:pt x="0" y="1512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6383" y="291716"/>
            <a:ext cx="437518" cy="628650"/>
          </a:xfrm>
          <a:custGeom>
            <a:avLst/>
            <a:gdLst/>
            <a:ahLst/>
            <a:cxnLst/>
            <a:rect r="r" b="b" t="t" l="l"/>
            <a:pathLst>
              <a:path h="628650" w="437518">
                <a:moveTo>
                  <a:pt x="0" y="0"/>
                </a:moveTo>
                <a:lnTo>
                  <a:pt x="437518" y="0"/>
                </a:lnTo>
                <a:lnTo>
                  <a:pt x="437518" y="628650"/>
                </a:lnTo>
                <a:lnTo>
                  <a:pt x="0" y="628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748800" y="2840451"/>
            <a:ext cx="10790400" cy="4162963"/>
            <a:chOff x="0" y="0"/>
            <a:chExt cx="14387200" cy="5550617"/>
          </a:xfrm>
        </p:grpSpPr>
        <p:sp>
          <p:nvSpPr>
            <p:cNvPr name="Freeform 5" id="5"/>
            <p:cNvSpPr/>
            <p:nvPr/>
          </p:nvSpPr>
          <p:spPr>
            <a:xfrm flipH="false" flipV="false" rot="0">
              <a:off x="0" y="0"/>
              <a:ext cx="14387195" cy="5550662"/>
            </a:xfrm>
            <a:custGeom>
              <a:avLst/>
              <a:gdLst/>
              <a:ahLst/>
              <a:cxnLst/>
              <a:rect r="r" b="b" t="t" l="l"/>
              <a:pathLst>
                <a:path h="5550662" w="14387195">
                  <a:moveTo>
                    <a:pt x="0" y="0"/>
                  </a:moveTo>
                  <a:lnTo>
                    <a:pt x="14387195" y="0"/>
                  </a:lnTo>
                  <a:lnTo>
                    <a:pt x="14387195" y="5550662"/>
                  </a:lnTo>
                  <a:lnTo>
                    <a:pt x="0" y="5550662"/>
                  </a:lnTo>
                  <a:lnTo>
                    <a:pt x="0" y="0"/>
                  </a:lnTo>
                  <a:close/>
                </a:path>
              </a:pathLst>
            </a:custGeom>
            <a:blipFill>
              <a:blip r:embed="rId6"/>
              <a:stretch>
                <a:fillRect l="0" t="0" r="0" b="0"/>
              </a:stretch>
            </a:blipFill>
          </p:spPr>
        </p:sp>
      </p:grpSp>
      <p:sp>
        <p:nvSpPr>
          <p:cNvPr name="TextBox 6" id="6"/>
          <p:cNvSpPr txBox="true"/>
          <p:nvPr/>
        </p:nvSpPr>
        <p:spPr>
          <a:xfrm rot="0">
            <a:off x="1028700" y="1009650"/>
            <a:ext cx="8349476" cy="1218660"/>
          </a:xfrm>
          <a:prstGeom prst="rect">
            <a:avLst/>
          </a:prstGeom>
        </p:spPr>
        <p:txBody>
          <a:bodyPr anchor="t" rtlCol="false" tIns="0" lIns="0" bIns="0" rIns="0">
            <a:spAutoFit/>
          </a:bodyPr>
          <a:lstStyle/>
          <a:p>
            <a:pPr algn="l">
              <a:lnSpc>
                <a:spcPts val="9590"/>
              </a:lnSpc>
            </a:pPr>
            <a:r>
              <a:rPr lang="en-US" sz="7925" b="true">
                <a:solidFill>
                  <a:srgbClr val="000000"/>
                </a:solidFill>
                <a:latin typeface="Cabin Bold"/>
                <a:ea typeface="Cabin Bold"/>
                <a:cs typeface="Cabin Bold"/>
                <a:sym typeface="Cabin Bold"/>
              </a:rPr>
              <a:t>Dữ liệu huấn luyện</a:t>
            </a:r>
          </a:p>
        </p:txBody>
      </p:sp>
      <p:sp>
        <p:nvSpPr>
          <p:cNvPr name="TextBox 7" id="7"/>
          <p:cNvSpPr txBox="true"/>
          <p:nvPr/>
        </p:nvSpPr>
        <p:spPr>
          <a:xfrm rot="0">
            <a:off x="4571766" y="7574914"/>
            <a:ext cx="4072682" cy="432582"/>
          </a:xfrm>
          <a:prstGeom prst="rect">
            <a:avLst/>
          </a:prstGeom>
        </p:spPr>
        <p:txBody>
          <a:bodyPr anchor="t" rtlCol="false" tIns="0" lIns="0" bIns="0" rIns="0">
            <a:spAutoFit/>
          </a:bodyPr>
          <a:lstStyle/>
          <a:p>
            <a:pPr algn="ctr">
              <a:lnSpc>
                <a:spcPts val="3335"/>
              </a:lnSpc>
            </a:pPr>
            <a:r>
              <a:rPr lang="en-US" sz="2619" b="true">
                <a:solidFill>
                  <a:srgbClr val="000000"/>
                </a:solidFill>
                <a:latin typeface="Cabin Bold"/>
                <a:ea typeface="Cabin Bold"/>
                <a:cs typeface="Cabin Bold"/>
                <a:sym typeface="Cabin Bold"/>
              </a:rPr>
              <a:t>Số lượng tập dữ liệu: 10.583 </a:t>
            </a:r>
          </a:p>
        </p:txBody>
      </p:sp>
      <p:sp>
        <p:nvSpPr>
          <p:cNvPr name="TextBox 8" id="8"/>
          <p:cNvSpPr txBox="true"/>
          <p:nvPr/>
        </p:nvSpPr>
        <p:spPr>
          <a:xfrm rot="0">
            <a:off x="10917098" y="7574914"/>
            <a:ext cx="3226445" cy="832993"/>
          </a:xfrm>
          <a:prstGeom prst="rect">
            <a:avLst/>
          </a:prstGeom>
        </p:spPr>
        <p:txBody>
          <a:bodyPr anchor="t" rtlCol="false" tIns="0" lIns="0" bIns="0" rIns="0">
            <a:spAutoFit/>
          </a:bodyPr>
          <a:lstStyle/>
          <a:p>
            <a:pPr algn="ctr">
              <a:lnSpc>
                <a:spcPts val="3335"/>
              </a:lnSpc>
            </a:pPr>
            <a:r>
              <a:rPr lang="en-US" sz="2619" b="true">
                <a:solidFill>
                  <a:srgbClr val="000000"/>
                </a:solidFill>
                <a:latin typeface="Cabin Bold"/>
                <a:ea typeface="Cabin Bold"/>
                <a:cs typeface="Cabin Bold"/>
                <a:sym typeface="Cabin Bold"/>
              </a:rPr>
              <a:t>Kích thước ảnh: 64x64</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00868" y="0"/>
            <a:ext cx="2987284" cy="1512447"/>
          </a:xfrm>
          <a:custGeom>
            <a:avLst/>
            <a:gdLst/>
            <a:ahLst/>
            <a:cxnLst/>
            <a:rect r="r" b="b" t="t" l="l"/>
            <a:pathLst>
              <a:path h="1512447" w="2987284">
                <a:moveTo>
                  <a:pt x="0" y="0"/>
                </a:moveTo>
                <a:lnTo>
                  <a:pt x="2987284" y="0"/>
                </a:lnTo>
                <a:lnTo>
                  <a:pt x="2987284" y="1512447"/>
                </a:lnTo>
                <a:lnTo>
                  <a:pt x="0" y="1512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6383" y="291716"/>
            <a:ext cx="437518" cy="628650"/>
          </a:xfrm>
          <a:custGeom>
            <a:avLst/>
            <a:gdLst/>
            <a:ahLst/>
            <a:cxnLst/>
            <a:rect r="r" b="b" t="t" l="l"/>
            <a:pathLst>
              <a:path h="628650" w="437518">
                <a:moveTo>
                  <a:pt x="0" y="0"/>
                </a:moveTo>
                <a:lnTo>
                  <a:pt x="437518" y="0"/>
                </a:lnTo>
                <a:lnTo>
                  <a:pt x="437518" y="628650"/>
                </a:lnTo>
                <a:lnTo>
                  <a:pt x="0" y="628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775884" y="2688232"/>
            <a:ext cx="10736231" cy="4087570"/>
            <a:chOff x="0" y="0"/>
            <a:chExt cx="14314975" cy="5450093"/>
          </a:xfrm>
        </p:grpSpPr>
        <p:sp>
          <p:nvSpPr>
            <p:cNvPr name="Freeform 5" id="5"/>
            <p:cNvSpPr/>
            <p:nvPr/>
          </p:nvSpPr>
          <p:spPr>
            <a:xfrm flipH="false" flipV="false" rot="0">
              <a:off x="0" y="0"/>
              <a:ext cx="14314932" cy="5450078"/>
            </a:xfrm>
            <a:custGeom>
              <a:avLst/>
              <a:gdLst/>
              <a:ahLst/>
              <a:cxnLst/>
              <a:rect r="r" b="b" t="t" l="l"/>
              <a:pathLst>
                <a:path h="5450078" w="14314932">
                  <a:moveTo>
                    <a:pt x="0" y="0"/>
                  </a:moveTo>
                  <a:lnTo>
                    <a:pt x="14314932" y="0"/>
                  </a:lnTo>
                  <a:lnTo>
                    <a:pt x="14314932" y="5450078"/>
                  </a:lnTo>
                  <a:lnTo>
                    <a:pt x="0" y="5450078"/>
                  </a:lnTo>
                  <a:lnTo>
                    <a:pt x="0" y="0"/>
                  </a:lnTo>
                  <a:close/>
                </a:path>
              </a:pathLst>
            </a:custGeom>
            <a:blipFill>
              <a:blip r:embed="rId6"/>
              <a:stretch>
                <a:fillRect l="0" t="0" r="0" b="0"/>
              </a:stretch>
            </a:blipFill>
          </p:spPr>
        </p:sp>
      </p:grpSp>
      <p:sp>
        <p:nvSpPr>
          <p:cNvPr name="TextBox 6" id="6"/>
          <p:cNvSpPr txBox="true"/>
          <p:nvPr/>
        </p:nvSpPr>
        <p:spPr>
          <a:xfrm rot="0">
            <a:off x="1028700" y="1009650"/>
            <a:ext cx="8349476" cy="1209040"/>
          </a:xfrm>
          <a:prstGeom prst="rect">
            <a:avLst/>
          </a:prstGeom>
        </p:spPr>
        <p:txBody>
          <a:bodyPr anchor="t" rtlCol="false" tIns="0" lIns="0" bIns="0" rIns="0">
            <a:spAutoFit/>
          </a:bodyPr>
          <a:lstStyle/>
          <a:p>
            <a:pPr algn="l">
              <a:lnSpc>
                <a:spcPts val="9590"/>
              </a:lnSpc>
            </a:pPr>
            <a:r>
              <a:rPr lang="en-US" sz="7925" b="true">
                <a:solidFill>
                  <a:srgbClr val="000000"/>
                </a:solidFill>
                <a:latin typeface="Cabin Bold"/>
                <a:ea typeface="Cabin Bold"/>
                <a:cs typeface="Cabin Bold"/>
                <a:sym typeface="Cabin Bold"/>
              </a:rPr>
              <a:t>Dữ liệu kiểm tra</a:t>
            </a:r>
          </a:p>
        </p:txBody>
      </p:sp>
      <p:sp>
        <p:nvSpPr>
          <p:cNvPr name="TextBox 7" id="7"/>
          <p:cNvSpPr txBox="true"/>
          <p:nvPr/>
        </p:nvSpPr>
        <p:spPr>
          <a:xfrm rot="0">
            <a:off x="4704818" y="7479664"/>
            <a:ext cx="3806577" cy="432582"/>
          </a:xfrm>
          <a:prstGeom prst="rect">
            <a:avLst/>
          </a:prstGeom>
        </p:spPr>
        <p:txBody>
          <a:bodyPr anchor="t" rtlCol="false" tIns="0" lIns="0" bIns="0" rIns="0">
            <a:spAutoFit/>
          </a:bodyPr>
          <a:lstStyle/>
          <a:p>
            <a:pPr algn="ctr">
              <a:lnSpc>
                <a:spcPts val="3335"/>
              </a:lnSpc>
            </a:pPr>
            <a:r>
              <a:rPr lang="en-US" sz="2619" b="true">
                <a:solidFill>
                  <a:srgbClr val="000000"/>
                </a:solidFill>
                <a:latin typeface="Cabin Bold"/>
                <a:ea typeface="Cabin Bold"/>
                <a:cs typeface="Cabin Bold"/>
                <a:sym typeface="Cabin Bold"/>
              </a:rPr>
              <a:t>Số lượng tập dữ liệu: 1.375 </a:t>
            </a:r>
          </a:p>
        </p:txBody>
      </p:sp>
      <p:sp>
        <p:nvSpPr>
          <p:cNvPr name="TextBox 8" id="8"/>
          <p:cNvSpPr txBox="true"/>
          <p:nvPr/>
        </p:nvSpPr>
        <p:spPr>
          <a:xfrm rot="0">
            <a:off x="10917098" y="7479664"/>
            <a:ext cx="3226445" cy="432582"/>
          </a:xfrm>
          <a:prstGeom prst="rect">
            <a:avLst/>
          </a:prstGeom>
        </p:spPr>
        <p:txBody>
          <a:bodyPr anchor="t" rtlCol="false" tIns="0" lIns="0" bIns="0" rIns="0">
            <a:spAutoFit/>
          </a:bodyPr>
          <a:lstStyle/>
          <a:p>
            <a:pPr algn="ctr">
              <a:lnSpc>
                <a:spcPts val="3335"/>
              </a:lnSpc>
            </a:pPr>
            <a:r>
              <a:rPr lang="en-US" sz="2619" b="true">
                <a:solidFill>
                  <a:srgbClr val="000000"/>
                </a:solidFill>
                <a:latin typeface="Cabin Bold"/>
                <a:ea typeface="Cabin Bold"/>
                <a:cs typeface="Cabin Bold"/>
                <a:sym typeface="Cabin Bold"/>
              </a:rPr>
              <a:t>Kích thước ảnh: 64x64</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16244" y="3146937"/>
            <a:ext cx="8855513" cy="5417490"/>
          </a:xfrm>
          <a:custGeom>
            <a:avLst/>
            <a:gdLst/>
            <a:ahLst/>
            <a:cxnLst/>
            <a:rect r="r" b="b" t="t" l="l"/>
            <a:pathLst>
              <a:path h="5417490" w="8855513">
                <a:moveTo>
                  <a:pt x="0" y="0"/>
                </a:moveTo>
                <a:lnTo>
                  <a:pt x="8855512" y="0"/>
                </a:lnTo>
                <a:lnTo>
                  <a:pt x="8855512" y="5417490"/>
                </a:lnTo>
                <a:lnTo>
                  <a:pt x="0" y="5417490"/>
                </a:lnTo>
                <a:lnTo>
                  <a:pt x="0" y="0"/>
                </a:lnTo>
                <a:close/>
              </a:path>
            </a:pathLst>
          </a:custGeom>
          <a:blipFill>
            <a:blip r:embed="rId2"/>
            <a:stretch>
              <a:fillRect l="0" t="0" r="0" b="0"/>
            </a:stretch>
          </a:blipFill>
        </p:spPr>
      </p:sp>
      <p:sp>
        <p:nvSpPr>
          <p:cNvPr name="TextBox 3" id="3"/>
          <p:cNvSpPr txBox="true"/>
          <p:nvPr/>
        </p:nvSpPr>
        <p:spPr>
          <a:xfrm rot="0">
            <a:off x="1028700" y="1009650"/>
            <a:ext cx="12021171" cy="1209040"/>
          </a:xfrm>
          <a:prstGeom prst="rect">
            <a:avLst/>
          </a:prstGeom>
        </p:spPr>
        <p:txBody>
          <a:bodyPr anchor="t" rtlCol="false" tIns="0" lIns="0" bIns="0" rIns="0">
            <a:spAutoFit/>
          </a:bodyPr>
          <a:lstStyle/>
          <a:p>
            <a:pPr algn="l">
              <a:lnSpc>
                <a:spcPts val="9590"/>
              </a:lnSpc>
            </a:pPr>
            <a:r>
              <a:rPr lang="en-US" sz="7925" b="true">
                <a:solidFill>
                  <a:srgbClr val="000000"/>
                </a:solidFill>
                <a:latin typeface="Cabin Bold"/>
                <a:ea typeface="Cabin Bold"/>
                <a:cs typeface="Cabin Bold"/>
                <a:sym typeface="Cabin Bold"/>
              </a:rPr>
              <a:t>Tham số huấn luyện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49794" y="2142483"/>
            <a:ext cx="8988412" cy="6002034"/>
            <a:chOff x="0" y="0"/>
            <a:chExt cx="11984549" cy="8002712"/>
          </a:xfrm>
        </p:grpSpPr>
        <p:sp>
          <p:nvSpPr>
            <p:cNvPr name="Freeform 3" id="3"/>
            <p:cNvSpPr/>
            <p:nvPr/>
          </p:nvSpPr>
          <p:spPr>
            <a:xfrm flipH="false" flipV="false" rot="0">
              <a:off x="0" y="0"/>
              <a:ext cx="11984609" cy="8002651"/>
            </a:xfrm>
            <a:custGeom>
              <a:avLst/>
              <a:gdLst/>
              <a:ahLst/>
              <a:cxnLst/>
              <a:rect r="r" b="b" t="t" l="l"/>
              <a:pathLst>
                <a:path h="8002651" w="11984609">
                  <a:moveTo>
                    <a:pt x="0" y="0"/>
                  </a:moveTo>
                  <a:lnTo>
                    <a:pt x="11984609" y="0"/>
                  </a:lnTo>
                  <a:lnTo>
                    <a:pt x="11984609" y="8002651"/>
                  </a:lnTo>
                  <a:lnTo>
                    <a:pt x="0" y="8002651"/>
                  </a:lnTo>
                  <a:lnTo>
                    <a:pt x="0" y="0"/>
                  </a:lnTo>
                  <a:close/>
                </a:path>
              </a:pathLst>
            </a:custGeom>
            <a:blipFill>
              <a:blip r:embed="rId2"/>
              <a:stretch>
                <a:fillRect l="0" t="0" r="0" b="0"/>
              </a:stretch>
            </a:blipFill>
          </p:spPr>
        </p:sp>
      </p:grpSp>
      <p:sp>
        <p:nvSpPr>
          <p:cNvPr name="TextBox 4" id="4"/>
          <p:cNvSpPr txBox="true"/>
          <p:nvPr/>
        </p:nvSpPr>
        <p:spPr>
          <a:xfrm rot="0">
            <a:off x="827702" y="393697"/>
            <a:ext cx="16632596" cy="1050931"/>
          </a:xfrm>
          <a:prstGeom prst="rect">
            <a:avLst/>
          </a:prstGeom>
        </p:spPr>
        <p:txBody>
          <a:bodyPr anchor="t" rtlCol="false" tIns="0" lIns="0" bIns="0" rIns="0">
            <a:spAutoFit/>
          </a:bodyPr>
          <a:lstStyle/>
          <a:p>
            <a:pPr algn="ctr">
              <a:lnSpc>
                <a:spcPts val="7700"/>
              </a:lnSpc>
            </a:pPr>
            <a:r>
              <a:rPr lang="en-US" sz="5500" b="true">
                <a:solidFill>
                  <a:srgbClr val="003EA8"/>
                </a:solidFill>
                <a:latin typeface="Muli Bold"/>
                <a:ea typeface="Muli Bold"/>
                <a:cs typeface="Muli Bold"/>
                <a:sym typeface="Muli Bold"/>
              </a:rPr>
              <a:t>Kết quả huấn luyện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79212" y="2082427"/>
            <a:ext cx="9129577" cy="6938478"/>
          </a:xfrm>
          <a:custGeom>
            <a:avLst/>
            <a:gdLst/>
            <a:ahLst/>
            <a:cxnLst/>
            <a:rect r="r" b="b" t="t" l="l"/>
            <a:pathLst>
              <a:path h="6938478" w="9129577">
                <a:moveTo>
                  <a:pt x="0" y="0"/>
                </a:moveTo>
                <a:lnTo>
                  <a:pt x="9129576" y="0"/>
                </a:lnTo>
                <a:lnTo>
                  <a:pt x="9129576" y="6938479"/>
                </a:lnTo>
                <a:lnTo>
                  <a:pt x="0" y="6938479"/>
                </a:lnTo>
                <a:lnTo>
                  <a:pt x="0" y="0"/>
                </a:lnTo>
                <a:close/>
              </a:path>
            </a:pathLst>
          </a:custGeom>
          <a:blipFill>
            <a:blip r:embed="rId2"/>
            <a:stretch>
              <a:fillRect l="0" t="0" r="0" b="0"/>
            </a:stretch>
          </a:blipFill>
        </p:spPr>
      </p:sp>
      <p:sp>
        <p:nvSpPr>
          <p:cNvPr name="TextBox 3" id="3"/>
          <p:cNvSpPr txBox="true"/>
          <p:nvPr/>
        </p:nvSpPr>
        <p:spPr>
          <a:xfrm rot="0">
            <a:off x="827702" y="393697"/>
            <a:ext cx="16632596" cy="1050931"/>
          </a:xfrm>
          <a:prstGeom prst="rect">
            <a:avLst/>
          </a:prstGeom>
        </p:spPr>
        <p:txBody>
          <a:bodyPr anchor="t" rtlCol="false" tIns="0" lIns="0" bIns="0" rIns="0">
            <a:spAutoFit/>
          </a:bodyPr>
          <a:lstStyle/>
          <a:p>
            <a:pPr algn="ctr">
              <a:lnSpc>
                <a:spcPts val="7700"/>
              </a:lnSpc>
            </a:pPr>
            <a:r>
              <a:rPr lang="en-US" sz="5500" b="true">
                <a:solidFill>
                  <a:srgbClr val="003EA8"/>
                </a:solidFill>
                <a:latin typeface="Muli Bold"/>
                <a:ea typeface="Muli Bold"/>
                <a:cs typeface="Muli Bold"/>
                <a:sym typeface="Muli Bold"/>
              </a:rPr>
              <a:t>Kết quả đối với dữ liệu kiểm tra</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32999" y="3560883"/>
            <a:ext cx="10622003" cy="4146463"/>
          </a:xfrm>
          <a:custGeom>
            <a:avLst/>
            <a:gdLst/>
            <a:ahLst/>
            <a:cxnLst/>
            <a:rect r="r" b="b" t="t" l="l"/>
            <a:pathLst>
              <a:path h="4146463" w="10622003">
                <a:moveTo>
                  <a:pt x="0" y="0"/>
                </a:moveTo>
                <a:lnTo>
                  <a:pt x="10622002" y="0"/>
                </a:lnTo>
                <a:lnTo>
                  <a:pt x="10622002" y="4146463"/>
                </a:lnTo>
                <a:lnTo>
                  <a:pt x="0" y="4146463"/>
                </a:lnTo>
                <a:lnTo>
                  <a:pt x="0" y="0"/>
                </a:lnTo>
                <a:close/>
              </a:path>
            </a:pathLst>
          </a:custGeom>
          <a:blipFill>
            <a:blip r:embed="rId2"/>
            <a:stretch>
              <a:fillRect l="0" t="0" r="0" b="0"/>
            </a:stretch>
          </a:blipFill>
        </p:spPr>
      </p:sp>
      <p:sp>
        <p:nvSpPr>
          <p:cNvPr name="TextBox 3" id="3"/>
          <p:cNvSpPr txBox="true"/>
          <p:nvPr/>
        </p:nvSpPr>
        <p:spPr>
          <a:xfrm rot="0">
            <a:off x="1028700" y="1009650"/>
            <a:ext cx="13904498" cy="1209040"/>
          </a:xfrm>
          <a:prstGeom prst="rect">
            <a:avLst/>
          </a:prstGeom>
        </p:spPr>
        <p:txBody>
          <a:bodyPr anchor="t" rtlCol="false" tIns="0" lIns="0" bIns="0" rIns="0">
            <a:spAutoFit/>
          </a:bodyPr>
          <a:lstStyle/>
          <a:p>
            <a:pPr algn="l">
              <a:lnSpc>
                <a:spcPts val="9590"/>
              </a:lnSpc>
            </a:pPr>
            <a:r>
              <a:rPr lang="en-US" sz="7925" b="true">
                <a:solidFill>
                  <a:srgbClr val="000000"/>
                </a:solidFill>
                <a:latin typeface="Cabin Bold"/>
                <a:ea typeface="Cabin Bold"/>
                <a:cs typeface="Cabin Bold"/>
                <a:sym typeface="Cabin Bold"/>
              </a:rPr>
              <a:t>Thực nghiệm với mô hình CNN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11256" y="2194862"/>
            <a:ext cx="8865488" cy="6794391"/>
          </a:xfrm>
          <a:custGeom>
            <a:avLst/>
            <a:gdLst/>
            <a:ahLst/>
            <a:cxnLst/>
            <a:rect r="r" b="b" t="t" l="l"/>
            <a:pathLst>
              <a:path h="6794391" w="8865488">
                <a:moveTo>
                  <a:pt x="0" y="0"/>
                </a:moveTo>
                <a:lnTo>
                  <a:pt x="8865488" y="0"/>
                </a:lnTo>
                <a:lnTo>
                  <a:pt x="8865488" y="6794391"/>
                </a:lnTo>
                <a:lnTo>
                  <a:pt x="0" y="6794391"/>
                </a:lnTo>
                <a:lnTo>
                  <a:pt x="0" y="0"/>
                </a:lnTo>
                <a:close/>
              </a:path>
            </a:pathLst>
          </a:custGeom>
          <a:blipFill>
            <a:blip r:embed="rId2"/>
            <a:stretch>
              <a:fillRect l="0" t="0" r="0" b="0"/>
            </a:stretch>
          </a:blipFill>
        </p:spPr>
      </p:sp>
      <p:sp>
        <p:nvSpPr>
          <p:cNvPr name="TextBox 3" id="3"/>
          <p:cNvSpPr txBox="true"/>
          <p:nvPr/>
        </p:nvSpPr>
        <p:spPr>
          <a:xfrm rot="0">
            <a:off x="827702" y="771964"/>
            <a:ext cx="16632596" cy="946150"/>
          </a:xfrm>
          <a:prstGeom prst="rect">
            <a:avLst/>
          </a:prstGeom>
        </p:spPr>
        <p:txBody>
          <a:bodyPr anchor="t" rtlCol="false" tIns="0" lIns="0" bIns="0" rIns="0">
            <a:spAutoFit/>
          </a:bodyPr>
          <a:lstStyle/>
          <a:p>
            <a:pPr algn="ctr">
              <a:lnSpc>
                <a:spcPts val="7700"/>
              </a:lnSpc>
            </a:pPr>
            <a:r>
              <a:rPr lang="en-US" sz="5500" b="true">
                <a:solidFill>
                  <a:srgbClr val="003EA8"/>
                </a:solidFill>
                <a:latin typeface="Muli Bold"/>
                <a:ea typeface="Muli Bold"/>
                <a:cs typeface="Muli Bold"/>
                <a:sym typeface="Muli Bold"/>
              </a:rPr>
              <a:t>Kết quả đối với mô hình CNN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716418" y="3462826"/>
            <a:ext cx="12855163" cy="3629965"/>
          </a:xfrm>
          <a:custGeom>
            <a:avLst/>
            <a:gdLst/>
            <a:ahLst/>
            <a:cxnLst/>
            <a:rect r="r" b="b" t="t" l="l"/>
            <a:pathLst>
              <a:path h="3629965" w="12855163">
                <a:moveTo>
                  <a:pt x="0" y="0"/>
                </a:moveTo>
                <a:lnTo>
                  <a:pt x="12855164" y="0"/>
                </a:lnTo>
                <a:lnTo>
                  <a:pt x="12855164" y="3629965"/>
                </a:lnTo>
                <a:lnTo>
                  <a:pt x="0" y="3629965"/>
                </a:lnTo>
                <a:lnTo>
                  <a:pt x="0" y="0"/>
                </a:lnTo>
                <a:close/>
              </a:path>
            </a:pathLst>
          </a:custGeom>
          <a:blipFill>
            <a:blip r:embed="rId2"/>
            <a:stretch>
              <a:fillRect l="0" t="0" r="0" b="0"/>
            </a:stretch>
          </a:blipFill>
        </p:spPr>
      </p:sp>
      <p:sp>
        <p:nvSpPr>
          <p:cNvPr name="TextBox 3" id="3"/>
          <p:cNvSpPr txBox="true"/>
          <p:nvPr/>
        </p:nvSpPr>
        <p:spPr>
          <a:xfrm rot="0">
            <a:off x="827702" y="914400"/>
            <a:ext cx="16632596" cy="946150"/>
          </a:xfrm>
          <a:prstGeom prst="rect">
            <a:avLst/>
          </a:prstGeom>
        </p:spPr>
        <p:txBody>
          <a:bodyPr anchor="t" rtlCol="false" tIns="0" lIns="0" bIns="0" rIns="0">
            <a:spAutoFit/>
          </a:bodyPr>
          <a:lstStyle/>
          <a:p>
            <a:pPr algn="ctr">
              <a:lnSpc>
                <a:spcPts val="7700"/>
              </a:lnSpc>
            </a:pPr>
            <a:r>
              <a:rPr lang="en-US" sz="5500" b="true">
                <a:solidFill>
                  <a:srgbClr val="003EA8"/>
                </a:solidFill>
                <a:latin typeface="Muli Bold"/>
                <a:ea typeface="Muli Bold"/>
                <a:cs typeface="Muli Bold"/>
                <a:sym typeface="Muli Bold"/>
              </a:rPr>
              <a:t>So sánh kết quả thực nghiệm giữa 2 mô hình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8380" y="2467802"/>
            <a:ext cx="16230600" cy="7819198"/>
            <a:chOff x="0" y="0"/>
            <a:chExt cx="21640800" cy="10425597"/>
          </a:xfrm>
        </p:grpSpPr>
        <p:sp>
          <p:nvSpPr>
            <p:cNvPr name="Freeform 3" id="3"/>
            <p:cNvSpPr/>
            <p:nvPr/>
          </p:nvSpPr>
          <p:spPr>
            <a:xfrm flipH="false" flipV="false" rot="0">
              <a:off x="0" y="0"/>
              <a:ext cx="21640800" cy="10425557"/>
            </a:xfrm>
            <a:custGeom>
              <a:avLst/>
              <a:gdLst/>
              <a:ahLst/>
              <a:cxnLst/>
              <a:rect r="r" b="b" t="t" l="l"/>
              <a:pathLst>
                <a:path h="10425557" w="21640800">
                  <a:moveTo>
                    <a:pt x="0" y="0"/>
                  </a:moveTo>
                  <a:lnTo>
                    <a:pt x="21640800" y="0"/>
                  </a:lnTo>
                  <a:lnTo>
                    <a:pt x="21640800" y="10425557"/>
                  </a:lnTo>
                  <a:lnTo>
                    <a:pt x="0" y="10425557"/>
                  </a:lnTo>
                  <a:close/>
                </a:path>
              </a:pathLst>
            </a:custGeom>
            <a:solidFill>
              <a:srgbClr val="1836B2"/>
            </a:solidFill>
          </p:spPr>
        </p:sp>
      </p:grpSp>
      <p:grpSp>
        <p:nvGrpSpPr>
          <p:cNvPr name="Group 4" id="4"/>
          <p:cNvGrpSpPr/>
          <p:nvPr/>
        </p:nvGrpSpPr>
        <p:grpSpPr>
          <a:xfrm rot="0">
            <a:off x="9144000" y="0"/>
            <a:ext cx="12353301" cy="10697402"/>
            <a:chOff x="0" y="0"/>
            <a:chExt cx="16471068" cy="14263203"/>
          </a:xfrm>
        </p:grpSpPr>
        <p:sp>
          <p:nvSpPr>
            <p:cNvPr name="Freeform 5" id="5"/>
            <p:cNvSpPr/>
            <p:nvPr/>
          </p:nvSpPr>
          <p:spPr>
            <a:xfrm flipH="false" flipV="false" rot="0">
              <a:off x="0" y="0"/>
              <a:ext cx="16471012" cy="14263115"/>
            </a:xfrm>
            <a:custGeom>
              <a:avLst/>
              <a:gdLst/>
              <a:ahLst/>
              <a:cxnLst/>
              <a:rect r="r" b="b" t="t" l="l"/>
              <a:pathLst>
                <a:path h="14263115" w="16471012">
                  <a:moveTo>
                    <a:pt x="12353290" y="0"/>
                  </a:moveTo>
                  <a:lnTo>
                    <a:pt x="4117721" y="0"/>
                  </a:lnTo>
                  <a:lnTo>
                    <a:pt x="0" y="7131558"/>
                  </a:lnTo>
                  <a:lnTo>
                    <a:pt x="4117721" y="14263115"/>
                  </a:lnTo>
                  <a:lnTo>
                    <a:pt x="12353290" y="14263115"/>
                  </a:lnTo>
                  <a:lnTo>
                    <a:pt x="16471012" y="7131558"/>
                  </a:lnTo>
                  <a:close/>
                </a:path>
              </a:pathLst>
            </a:custGeom>
            <a:blipFill>
              <a:blip r:embed="rId2"/>
              <a:stretch>
                <a:fillRect l="-7763" t="0" r="-7764" b="0"/>
              </a:stretch>
            </a:blipFill>
          </p:spPr>
        </p:sp>
      </p:grpSp>
      <p:sp>
        <p:nvSpPr>
          <p:cNvPr name="TextBox 6" id="6"/>
          <p:cNvSpPr txBox="true"/>
          <p:nvPr/>
        </p:nvSpPr>
        <p:spPr>
          <a:xfrm rot="0">
            <a:off x="708745" y="4577496"/>
            <a:ext cx="8288562" cy="1747044"/>
          </a:xfrm>
          <a:prstGeom prst="rect">
            <a:avLst/>
          </a:prstGeom>
        </p:spPr>
        <p:txBody>
          <a:bodyPr anchor="t" rtlCol="false" tIns="0" lIns="0" bIns="0" rIns="0">
            <a:spAutoFit/>
          </a:bodyPr>
          <a:lstStyle/>
          <a:p>
            <a:pPr algn="l">
              <a:lnSpc>
                <a:spcPts val="13300"/>
              </a:lnSpc>
            </a:pPr>
            <a:r>
              <a:rPr lang="en-US" b="true" sz="9999" spc="299">
                <a:solidFill>
                  <a:srgbClr val="FFFFFF"/>
                </a:solidFill>
                <a:latin typeface="Cabin Bold"/>
                <a:ea typeface="Cabin Bold"/>
                <a:cs typeface="Cabin Bold"/>
                <a:sym typeface="Cabin Bold"/>
              </a:rPr>
              <a:t>1. BỐI CẢNH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25186" y="-38757"/>
            <a:ext cx="10736190" cy="9297057"/>
            <a:chOff x="0" y="0"/>
            <a:chExt cx="14314920" cy="12396076"/>
          </a:xfrm>
        </p:grpSpPr>
        <p:sp>
          <p:nvSpPr>
            <p:cNvPr name="Freeform 3" id="3"/>
            <p:cNvSpPr/>
            <p:nvPr/>
          </p:nvSpPr>
          <p:spPr>
            <a:xfrm flipH="false" flipV="false" rot="0">
              <a:off x="0" y="0"/>
              <a:ext cx="14314932" cy="12396089"/>
            </a:xfrm>
            <a:custGeom>
              <a:avLst/>
              <a:gdLst/>
              <a:ahLst/>
              <a:cxnLst/>
              <a:rect r="r" b="b" t="t" l="l"/>
              <a:pathLst>
                <a:path h="12396089" w="14314932">
                  <a:moveTo>
                    <a:pt x="10736199" y="0"/>
                  </a:moveTo>
                  <a:lnTo>
                    <a:pt x="3578733" y="0"/>
                  </a:lnTo>
                  <a:lnTo>
                    <a:pt x="0" y="6197981"/>
                  </a:lnTo>
                  <a:lnTo>
                    <a:pt x="3578733" y="12396089"/>
                  </a:lnTo>
                  <a:lnTo>
                    <a:pt x="10736199" y="12396089"/>
                  </a:lnTo>
                  <a:lnTo>
                    <a:pt x="14314932" y="6198108"/>
                  </a:lnTo>
                  <a:close/>
                </a:path>
              </a:pathLst>
            </a:custGeom>
            <a:blipFill>
              <a:blip r:embed="rId2"/>
              <a:stretch>
                <a:fillRect l="-20995" t="0" r="-20995" b="0"/>
              </a:stretch>
            </a:blipFill>
          </p:spPr>
        </p:sp>
      </p:grpSp>
      <p:grpSp>
        <p:nvGrpSpPr>
          <p:cNvPr name="Group 4" id="4"/>
          <p:cNvGrpSpPr/>
          <p:nvPr/>
        </p:nvGrpSpPr>
        <p:grpSpPr>
          <a:xfrm rot="0">
            <a:off x="12015079" y="7254021"/>
            <a:ext cx="7156403" cy="4086071"/>
            <a:chOff x="0" y="0"/>
            <a:chExt cx="9541871" cy="5448095"/>
          </a:xfrm>
        </p:grpSpPr>
        <p:sp>
          <p:nvSpPr>
            <p:cNvPr name="Freeform 5" id="5"/>
            <p:cNvSpPr/>
            <p:nvPr/>
          </p:nvSpPr>
          <p:spPr>
            <a:xfrm flipH="true" flipV="false" rot="0">
              <a:off x="0" y="0"/>
              <a:ext cx="9541891" cy="5448046"/>
            </a:xfrm>
            <a:custGeom>
              <a:avLst/>
              <a:gdLst/>
              <a:ahLst/>
              <a:cxnLst/>
              <a:rect r="r" b="b" t="t" l="l"/>
              <a:pathLst>
                <a:path h="5448046" w="9541891">
                  <a:moveTo>
                    <a:pt x="9541891" y="0"/>
                  </a:moveTo>
                  <a:lnTo>
                    <a:pt x="0" y="0"/>
                  </a:lnTo>
                  <a:lnTo>
                    <a:pt x="0" y="5448046"/>
                  </a:lnTo>
                  <a:lnTo>
                    <a:pt x="9541891" y="5448046"/>
                  </a:lnTo>
                  <a:lnTo>
                    <a:pt x="9541891" y="0"/>
                  </a:lnTo>
                  <a:close/>
                </a:path>
              </a:pathLst>
            </a:custGeom>
            <a:blipFill>
              <a:blip r:embed="rId3"/>
              <a:stretch>
                <a:fillRect l="0" t="-25876" r="0" b="-25877"/>
              </a:stretch>
            </a:blipFill>
          </p:spPr>
        </p:sp>
      </p:grpSp>
      <p:sp>
        <p:nvSpPr>
          <p:cNvPr name="TextBox 6" id="6"/>
          <p:cNvSpPr txBox="true"/>
          <p:nvPr/>
        </p:nvSpPr>
        <p:spPr>
          <a:xfrm rot="0">
            <a:off x="1689300" y="3314970"/>
            <a:ext cx="7928760" cy="3638010"/>
          </a:xfrm>
          <a:prstGeom prst="rect">
            <a:avLst/>
          </a:prstGeom>
        </p:spPr>
        <p:txBody>
          <a:bodyPr anchor="t" rtlCol="false" tIns="0" lIns="0" bIns="0" rIns="0">
            <a:spAutoFit/>
          </a:bodyPr>
          <a:lstStyle/>
          <a:p>
            <a:pPr algn="l">
              <a:lnSpc>
                <a:spcPts val="9590"/>
              </a:lnSpc>
            </a:pPr>
            <a:r>
              <a:rPr lang="en-US" sz="7925" b="true">
                <a:solidFill>
                  <a:srgbClr val="000000"/>
                </a:solidFill>
                <a:latin typeface="Cabin Semi-Bold"/>
                <a:ea typeface="Cabin Semi-Bold"/>
                <a:cs typeface="Cabin Semi-Bold"/>
                <a:sym typeface="Cabin Semi-Bold"/>
              </a:rPr>
              <a:t>4. Triển khai ứng dụng</a:t>
            </a:r>
          </a:p>
          <a:p>
            <a:pPr algn="l">
              <a:lnSpc>
                <a:spcPts val="9590"/>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115254" y="6253510"/>
            <a:ext cx="5909682" cy="1733892"/>
            <a:chOff x="0" y="0"/>
            <a:chExt cx="7879576" cy="2311856"/>
          </a:xfrm>
        </p:grpSpPr>
        <p:sp>
          <p:nvSpPr>
            <p:cNvPr name="Freeform 3" id="3"/>
            <p:cNvSpPr/>
            <p:nvPr/>
          </p:nvSpPr>
          <p:spPr>
            <a:xfrm flipH="false" flipV="false" rot="0">
              <a:off x="0" y="0"/>
              <a:ext cx="7879588" cy="2311908"/>
            </a:xfrm>
            <a:custGeom>
              <a:avLst/>
              <a:gdLst/>
              <a:ahLst/>
              <a:cxnLst/>
              <a:rect r="r" b="b" t="t" l="l"/>
              <a:pathLst>
                <a:path h="2311908" w="7879588">
                  <a:moveTo>
                    <a:pt x="0" y="0"/>
                  </a:moveTo>
                  <a:lnTo>
                    <a:pt x="7879588" y="0"/>
                  </a:lnTo>
                  <a:lnTo>
                    <a:pt x="7879588" y="2311908"/>
                  </a:lnTo>
                  <a:lnTo>
                    <a:pt x="0" y="2311908"/>
                  </a:lnTo>
                  <a:lnTo>
                    <a:pt x="0" y="0"/>
                  </a:lnTo>
                  <a:close/>
                </a:path>
              </a:pathLst>
            </a:custGeom>
            <a:blipFill>
              <a:blip r:embed="rId2"/>
              <a:stretch>
                <a:fillRect l="0" t="-47189" r="0" b="-47187"/>
              </a:stretch>
            </a:blipFill>
          </p:spPr>
        </p:sp>
      </p:grpSp>
      <p:grpSp>
        <p:nvGrpSpPr>
          <p:cNvPr name="Group 4" id="4"/>
          <p:cNvGrpSpPr/>
          <p:nvPr/>
        </p:nvGrpSpPr>
        <p:grpSpPr>
          <a:xfrm rot="0">
            <a:off x="10607238" y="6491825"/>
            <a:ext cx="4565507" cy="1647977"/>
            <a:chOff x="0" y="0"/>
            <a:chExt cx="6087343" cy="2197303"/>
          </a:xfrm>
        </p:grpSpPr>
        <p:sp>
          <p:nvSpPr>
            <p:cNvPr name="Freeform 5" id="5"/>
            <p:cNvSpPr/>
            <p:nvPr/>
          </p:nvSpPr>
          <p:spPr>
            <a:xfrm flipH="false" flipV="false" rot="0">
              <a:off x="0" y="0"/>
              <a:ext cx="6087364" cy="2197354"/>
            </a:xfrm>
            <a:custGeom>
              <a:avLst/>
              <a:gdLst/>
              <a:ahLst/>
              <a:cxnLst/>
              <a:rect r="r" b="b" t="t" l="l"/>
              <a:pathLst>
                <a:path h="2197354" w="6087364">
                  <a:moveTo>
                    <a:pt x="0" y="0"/>
                  </a:moveTo>
                  <a:lnTo>
                    <a:pt x="6087364" y="0"/>
                  </a:lnTo>
                  <a:lnTo>
                    <a:pt x="6087364" y="2197354"/>
                  </a:lnTo>
                  <a:lnTo>
                    <a:pt x="0" y="2197354"/>
                  </a:lnTo>
                  <a:lnTo>
                    <a:pt x="0" y="0"/>
                  </a:lnTo>
                  <a:close/>
                </a:path>
              </a:pathLst>
            </a:custGeom>
            <a:blipFill>
              <a:blip r:embed="rId3"/>
              <a:stretch>
                <a:fillRect l="0" t="0" r="0" b="2"/>
              </a:stretch>
            </a:blipFill>
          </p:spPr>
        </p:sp>
      </p:grpSp>
      <p:grpSp>
        <p:nvGrpSpPr>
          <p:cNvPr name="Group 6" id="6"/>
          <p:cNvGrpSpPr/>
          <p:nvPr/>
        </p:nvGrpSpPr>
        <p:grpSpPr>
          <a:xfrm rot="0">
            <a:off x="6245339" y="2458038"/>
            <a:ext cx="5828080" cy="3257405"/>
            <a:chOff x="0" y="0"/>
            <a:chExt cx="7770773" cy="4343207"/>
          </a:xfrm>
        </p:grpSpPr>
        <p:sp>
          <p:nvSpPr>
            <p:cNvPr name="Freeform 7" id="7"/>
            <p:cNvSpPr/>
            <p:nvPr/>
          </p:nvSpPr>
          <p:spPr>
            <a:xfrm flipH="false" flipV="false" rot="0">
              <a:off x="0" y="0"/>
              <a:ext cx="7770749" cy="4343146"/>
            </a:xfrm>
            <a:custGeom>
              <a:avLst/>
              <a:gdLst/>
              <a:ahLst/>
              <a:cxnLst/>
              <a:rect r="r" b="b" t="t" l="l"/>
              <a:pathLst>
                <a:path h="4343146" w="7770749">
                  <a:moveTo>
                    <a:pt x="0" y="0"/>
                  </a:moveTo>
                  <a:lnTo>
                    <a:pt x="7770749" y="0"/>
                  </a:lnTo>
                  <a:lnTo>
                    <a:pt x="7770749" y="4343146"/>
                  </a:lnTo>
                  <a:lnTo>
                    <a:pt x="0" y="4343146"/>
                  </a:lnTo>
                  <a:lnTo>
                    <a:pt x="0" y="0"/>
                  </a:lnTo>
                  <a:close/>
                </a:path>
              </a:pathLst>
            </a:custGeom>
            <a:blipFill>
              <a:blip r:embed="rId4"/>
              <a:stretch>
                <a:fillRect l="-28" t="0" r="-29" b="-1"/>
              </a:stretch>
            </a:blipFill>
          </p:spPr>
        </p:sp>
      </p:grpSp>
      <p:sp>
        <p:nvSpPr>
          <p:cNvPr name="TextBox 8" id="8"/>
          <p:cNvSpPr txBox="true"/>
          <p:nvPr/>
        </p:nvSpPr>
        <p:spPr>
          <a:xfrm rot="0">
            <a:off x="4580995" y="321875"/>
            <a:ext cx="9716281" cy="1553385"/>
          </a:xfrm>
          <a:prstGeom prst="rect">
            <a:avLst/>
          </a:prstGeom>
        </p:spPr>
        <p:txBody>
          <a:bodyPr anchor="t" rtlCol="false" tIns="0" lIns="0" bIns="0" rIns="0">
            <a:spAutoFit/>
          </a:bodyPr>
          <a:lstStyle/>
          <a:p>
            <a:pPr algn="l">
              <a:lnSpc>
                <a:spcPts val="11340"/>
              </a:lnSpc>
            </a:pPr>
            <a:r>
              <a:rPr lang="en-US" sz="8100" b="true">
                <a:solidFill>
                  <a:srgbClr val="003EA8"/>
                </a:solidFill>
                <a:latin typeface="Muli Bold"/>
                <a:ea typeface="Muli Bold"/>
                <a:cs typeface="Muli Bold"/>
                <a:sym typeface="Muli Bold"/>
              </a:rPr>
              <a:t>Công nghệ sử dụng</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63503"/>
            <a:ext cx="4017378" cy="1670895"/>
          </a:xfrm>
          <a:custGeom>
            <a:avLst/>
            <a:gdLst/>
            <a:ahLst/>
            <a:cxnLst/>
            <a:rect r="r" b="b" t="t" l="l"/>
            <a:pathLst>
              <a:path h="1670895" w="4017378">
                <a:moveTo>
                  <a:pt x="0" y="0"/>
                </a:moveTo>
                <a:lnTo>
                  <a:pt x="4017378" y="0"/>
                </a:lnTo>
                <a:lnTo>
                  <a:pt x="4017378" y="1670895"/>
                </a:lnTo>
                <a:lnTo>
                  <a:pt x="0" y="1670895"/>
                </a:lnTo>
                <a:lnTo>
                  <a:pt x="0" y="0"/>
                </a:lnTo>
                <a:close/>
              </a:path>
            </a:pathLst>
          </a:custGeom>
          <a:blipFill>
            <a:blip r:embed="rId2">
              <a:extLst>
                <a:ext uri="{96DAC541-7B7A-43D3-8B79-37D633B846F1}">
                  <asvg:svgBlip xmlns:asvg="http://schemas.microsoft.com/office/drawing/2016/SVG/main" r:embed="rId3"/>
                </a:ext>
              </a:extLst>
            </a:blip>
            <a:stretch>
              <a:fillRect l="0" t="-137" r="0" b="-137"/>
            </a:stretch>
          </a:blipFill>
        </p:spPr>
      </p:sp>
      <p:grpSp>
        <p:nvGrpSpPr>
          <p:cNvPr name="Group 3" id="3"/>
          <p:cNvGrpSpPr/>
          <p:nvPr/>
        </p:nvGrpSpPr>
        <p:grpSpPr>
          <a:xfrm rot="0">
            <a:off x="3465291" y="3090813"/>
            <a:ext cx="11357419" cy="4956722"/>
            <a:chOff x="0" y="0"/>
            <a:chExt cx="15143225" cy="6608963"/>
          </a:xfrm>
        </p:grpSpPr>
        <p:sp>
          <p:nvSpPr>
            <p:cNvPr name="Freeform 4" id="4"/>
            <p:cNvSpPr/>
            <p:nvPr/>
          </p:nvSpPr>
          <p:spPr>
            <a:xfrm flipH="false" flipV="false" rot="0">
              <a:off x="0" y="0"/>
              <a:ext cx="15143226" cy="6608953"/>
            </a:xfrm>
            <a:custGeom>
              <a:avLst/>
              <a:gdLst/>
              <a:ahLst/>
              <a:cxnLst/>
              <a:rect r="r" b="b" t="t" l="l"/>
              <a:pathLst>
                <a:path h="6608953" w="15143226">
                  <a:moveTo>
                    <a:pt x="0" y="0"/>
                  </a:moveTo>
                  <a:lnTo>
                    <a:pt x="15143226" y="0"/>
                  </a:lnTo>
                  <a:lnTo>
                    <a:pt x="15143226" y="6608953"/>
                  </a:lnTo>
                  <a:lnTo>
                    <a:pt x="0" y="6608953"/>
                  </a:lnTo>
                  <a:lnTo>
                    <a:pt x="0" y="0"/>
                  </a:lnTo>
                  <a:close/>
                </a:path>
              </a:pathLst>
            </a:custGeom>
            <a:blipFill>
              <a:blip r:embed="rId4"/>
              <a:stretch>
                <a:fillRect l="0" t="0" r="0" b="0"/>
              </a:stretch>
            </a:blipFill>
          </p:spPr>
        </p:sp>
      </p:grpSp>
      <p:sp>
        <p:nvSpPr>
          <p:cNvPr name="TextBox 5" id="5"/>
          <p:cNvSpPr txBox="true"/>
          <p:nvPr/>
        </p:nvSpPr>
        <p:spPr>
          <a:xfrm rot="0">
            <a:off x="4449476" y="781050"/>
            <a:ext cx="8997639" cy="1341120"/>
          </a:xfrm>
          <a:prstGeom prst="rect">
            <a:avLst/>
          </a:prstGeom>
        </p:spPr>
        <p:txBody>
          <a:bodyPr anchor="t" rtlCol="false" tIns="0" lIns="0" bIns="0" rIns="0">
            <a:spAutoFit/>
          </a:bodyPr>
          <a:lstStyle/>
          <a:p>
            <a:pPr algn="l">
              <a:lnSpc>
                <a:spcPts val="10080"/>
              </a:lnSpc>
            </a:pPr>
            <a:r>
              <a:rPr lang="en-US" sz="7200" b="true">
                <a:solidFill>
                  <a:srgbClr val="003EA8"/>
                </a:solidFill>
                <a:latin typeface="Muli Bold"/>
                <a:ea typeface="Muli Bold"/>
                <a:cs typeface="Muli Bold"/>
                <a:sym typeface="Muli Bold"/>
              </a:rPr>
              <a:t>Tổng quan hệ thống</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5969" y="9044940"/>
            <a:ext cx="3539099" cy="617223"/>
          </a:xfrm>
          <a:custGeom>
            <a:avLst/>
            <a:gdLst/>
            <a:ahLst/>
            <a:cxnLst/>
            <a:rect r="r" b="b" t="t" l="l"/>
            <a:pathLst>
              <a:path h="617223" w="3539099">
                <a:moveTo>
                  <a:pt x="0" y="0"/>
                </a:moveTo>
                <a:lnTo>
                  <a:pt x="3539099" y="0"/>
                </a:lnTo>
                <a:lnTo>
                  <a:pt x="3539099" y="617223"/>
                </a:lnTo>
                <a:lnTo>
                  <a:pt x="0" y="6172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503" y="-63503"/>
            <a:ext cx="4017378" cy="1670895"/>
          </a:xfrm>
          <a:custGeom>
            <a:avLst/>
            <a:gdLst/>
            <a:ahLst/>
            <a:cxnLst/>
            <a:rect r="r" b="b" t="t" l="l"/>
            <a:pathLst>
              <a:path h="1670895" w="4017378">
                <a:moveTo>
                  <a:pt x="0" y="0"/>
                </a:moveTo>
                <a:lnTo>
                  <a:pt x="4017378" y="0"/>
                </a:lnTo>
                <a:lnTo>
                  <a:pt x="4017378" y="1670895"/>
                </a:lnTo>
                <a:lnTo>
                  <a:pt x="0" y="1670895"/>
                </a:lnTo>
                <a:lnTo>
                  <a:pt x="0" y="0"/>
                </a:lnTo>
                <a:close/>
              </a:path>
            </a:pathLst>
          </a:custGeom>
          <a:blipFill>
            <a:blip r:embed="rId4">
              <a:extLst>
                <a:ext uri="{96DAC541-7B7A-43D3-8B79-37D633B846F1}">
                  <asvg:svgBlip xmlns:asvg="http://schemas.microsoft.com/office/drawing/2016/SVG/main" r:embed="rId5"/>
                </a:ext>
              </a:extLst>
            </a:blip>
            <a:stretch>
              <a:fillRect l="0" t="-137" r="0" b="-137"/>
            </a:stretch>
          </a:blipFill>
        </p:spPr>
      </p:sp>
      <p:sp>
        <p:nvSpPr>
          <p:cNvPr name="Freeform 4" id="4"/>
          <p:cNvSpPr/>
          <p:nvPr/>
        </p:nvSpPr>
        <p:spPr>
          <a:xfrm flipH="false" flipV="false" rot="0">
            <a:off x="17746882" y="2176463"/>
            <a:ext cx="540636" cy="482729"/>
          </a:xfrm>
          <a:custGeom>
            <a:avLst/>
            <a:gdLst/>
            <a:ahLst/>
            <a:cxnLst/>
            <a:rect r="r" b="b" t="t" l="l"/>
            <a:pathLst>
              <a:path h="482729" w="540636">
                <a:moveTo>
                  <a:pt x="0" y="0"/>
                </a:moveTo>
                <a:lnTo>
                  <a:pt x="540635" y="0"/>
                </a:lnTo>
                <a:lnTo>
                  <a:pt x="540635" y="482730"/>
                </a:lnTo>
                <a:lnTo>
                  <a:pt x="0" y="4827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4958348" y="1607391"/>
            <a:ext cx="8159478" cy="7869547"/>
            <a:chOff x="0" y="0"/>
            <a:chExt cx="10879304" cy="10492729"/>
          </a:xfrm>
        </p:grpSpPr>
        <p:sp>
          <p:nvSpPr>
            <p:cNvPr name="Freeform 6" id="6"/>
            <p:cNvSpPr/>
            <p:nvPr/>
          </p:nvSpPr>
          <p:spPr>
            <a:xfrm flipH="false" flipV="false" rot="0">
              <a:off x="0" y="0"/>
              <a:ext cx="10879328" cy="10492740"/>
            </a:xfrm>
            <a:custGeom>
              <a:avLst/>
              <a:gdLst/>
              <a:ahLst/>
              <a:cxnLst/>
              <a:rect r="r" b="b" t="t" l="l"/>
              <a:pathLst>
                <a:path h="10492740" w="10879328">
                  <a:moveTo>
                    <a:pt x="0" y="0"/>
                  </a:moveTo>
                  <a:lnTo>
                    <a:pt x="10879328" y="0"/>
                  </a:lnTo>
                  <a:lnTo>
                    <a:pt x="10879328" y="10492740"/>
                  </a:lnTo>
                  <a:lnTo>
                    <a:pt x="0" y="10492740"/>
                  </a:lnTo>
                  <a:lnTo>
                    <a:pt x="0" y="0"/>
                  </a:lnTo>
                  <a:close/>
                </a:path>
              </a:pathLst>
            </a:custGeom>
            <a:blipFill>
              <a:blip r:embed="rId8"/>
              <a:stretch>
                <a:fillRect l="0" t="0" r="0" b="0"/>
              </a:stretch>
            </a:blipFill>
          </p:spPr>
        </p:sp>
      </p:grpSp>
      <p:sp>
        <p:nvSpPr>
          <p:cNvPr name="TextBox 7" id="7"/>
          <p:cNvSpPr txBox="true"/>
          <p:nvPr/>
        </p:nvSpPr>
        <p:spPr>
          <a:xfrm rot="0">
            <a:off x="5375091" y="-102251"/>
            <a:ext cx="8135531" cy="1476270"/>
          </a:xfrm>
          <a:prstGeom prst="rect">
            <a:avLst/>
          </a:prstGeom>
        </p:spPr>
        <p:txBody>
          <a:bodyPr anchor="t" rtlCol="false" tIns="0" lIns="0" bIns="0" rIns="0">
            <a:spAutoFit/>
          </a:bodyPr>
          <a:lstStyle/>
          <a:p>
            <a:pPr algn="l">
              <a:lnSpc>
                <a:spcPts val="10640"/>
              </a:lnSpc>
            </a:pPr>
            <a:r>
              <a:rPr lang="en-US" sz="7600" b="true">
                <a:solidFill>
                  <a:srgbClr val="003EA8"/>
                </a:solidFill>
                <a:latin typeface="Muli Bold"/>
                <a:ea typeface="Muli Bold"/>
                <a:cs typeface="Muli Bold"/>
                <a:sym typeface="Muli Bold"/>
              </a:rPr>
              <a:t>Lược đồ Use case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23785" y="0"/>
            <a:ext cx="437518" cy="461769"/>
          </a:xfrm>
          <a:custGeom>
            <a:avLst/>
            <a:gdLst/>
            <a:ahLst/>
            <a:cxnLst/>
            <a:rect r="r" b="b" t="t" l="l"/>
            <a:pathLst>
              <a:path h="461769" w="437518">
                <a:moveTo>
                  <a:pt x="0" y="0"/>
                </a:moveTo>
                <a:lnTo>
                  <a:pt x="437518" y="0"/>
                </a:lnTo>
                <a:lnTo>
                  <a:pt x="437518" y="461769"/>
                </a:lnTo>
                <a:lnTo>
                  <a:pt x="0" y="4617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802994" y="6571245"/>
            <a:ext cx="1047747" cy="1047747"/>
          </a:xfrm>
          <a:custGeom>
            <a:avLst/>
            <a:gdLst/>
            <a:ahLst/>
            <a:cxnLst/>
            <a:rect r="r" b="b" t="t" l="l"/>
            <a:pathLst>
              <a:path h="1047747" w="1047747">
                <a:moveTo>
                  <a:pt x="0" y="0"/>
                </a:moveTo>
                <a:lnTo>
                  <a:pt x="1047747" y="0"/>
                </a:lnTo>
                <a:lnTo>
                  <a:pt x="1047747" y="1047747"/>
                </a:lnTo>
                <a:lnTo>
                  <a:pt x="0" y="10477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40214" y="4805395"/>
            <a:ext cx="843315" cy="843315"/>
          </a:xfrm>
          <a:custGeom>
            <a:avLst/>
            <a:gdLst/>
            <a:ahLst/>
            <a:cxnLst/>
            <a:rect r="r" b="b" t="t" l="l"/>
            <a:pathLst>
              <a:path h="843315" w="843315">
                <a:moveTo>
                  <a:pt x="0" y="0"/>
                </a:moveTo>
                <a:lnTo>
                  <a:pt x="843315" y="0"/>
                </a:lnTo>
                <a:lnTo>
                  <a:pt x="843315" y="843315"/>
                </a:lnTo>
                <a:lnTo>
                  <a:pt x="0" y="8433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031906" y="6023228"/>
            <a:ext cx="1047747" cy="1047747"/>
          </a:xfrm>
          <a:custGeom>
            <a:avLst/>
            <a:gdLst/>
            <a:ahLst/>
            <a:cxnLst/>
            <a:rect r="r" b="b" t="t" l="l"/>
            <a:pathLst>
              <a:path h="1047747" w="1047747">
                <a:moveTo>
                  <a:pt x="0" y="0"/>
                </a:moveTo>
                <a:lnTo>
                  <a:pt x="1047747" y="0"/>
                </a:lnTo>
                <a:lnTo>
                  <a:pt x="1047747" y="1047747"/>
                </a:lnTo>
                <a:lnTo>
                  <a:pt x="0" y="10477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440970" y="4357781"/>
            <a:ext cx="308543" cy="1527310"/>
          </a:xfrm>
          <a:custGeom>
            <a:avLst/>
            <a:gdLst/>
            <a:ahLst/>
            <a:cxnLst/>
            <a:rect r="r" b="b" t="t" l="l"/>
            <a:pathLst>
              <a:path h="1527310" w="308543">
                <a:moveTo>
                  <a:pt x="0" y="0"/>
                </a:moveTo>
                <a:lnTo>
                  <a:pt x="308543" y="0"/>
                </a:lnTo>
                <a:lnTo>
                  <a:pt x="308543" y="1527310"/>
                </a:lnTo>
                <a:lnTo>
                  <a:pt x="0" y="1527310"/>
                </a:lnTo>
                <a:lnTo>
                  <a:pt x="0" y="0"/>
                </a:lnTo>
                <a:close/>
              </a:path>
            </a:pathLst>
          </a:custGeom>
          <a:blipFill>
            <a:blip r:embed="rId10">
              <a:extLst>
                <a:ext uri="{96DAC541-7B7A-43D3-8B79-37D633B846F1}">
                  <asvg:svgBlip xmlns:asvg="http://schemas.microsoft.com/office/drawing/2016/SVG/main" r:embed="rId11"/>
                </a:ext>
              </a:extLst>
            </a:blip>
            <a:stretch>
              <a:fillRect l="-2267" t="0" r="-2267" b="0"/>
            </a:stretch>
          </a:blipFill>
        </p:spPr>
      </p:sp>
      <p:sp>
        <p:nvSpPr>
          <p:cNvPr name="Freeform 7" id="7"/>
          <p:cNvSpPr/>
          <p:nvPr/>
        </p:nvSpPr>
        <p:spPr>
          <a:xfrm flipH="false" flipV="false" rot="0">
            <a:off x="6930372" y="6901195"/>
            <a:ext cx="3479151" cy="387848"/>
          </a:xfrm>
          <a:custGeom>
            <a:avLst/>
            <a:gdLst/>
            <a:ahLst/>
            <a:cxnLst/>
            <a:rect r="r" b="b" t="t" l="l"/>
            <a:pathLst>
              <a:path h="387848" w="3479151">
                <a:moveTo>
                  <a:pt x="0" y="0"/>
                </a:moveTo>
                <a:lnTo>
                  <a:pt x="3479151" y="0"/>
                </a:lnTo>
                <a:lnTo>
                  <a:pt x="3479151" y="387848"/>
                </a:lnTo>
                <a:lnTo>
                  <a:pt x="0" y="387848"/>
                </a:lnTo>
                <a:lnTo>
                  <a:pt x="0" y="0"/>
                </a:lnTo>
                <a:close/>
              </a:path>
            </a:pathLst>
          </a:custGeom>
          <a:blipFill>
            <a:blip r:embed="rId12">
              <a:extLst>
                <a:ext uri="{96DAC541-7B7A-43D3-8B79-37D633B846F1}">
                  <asvg:svgBlip xmlns:asvg="http://schemas.microsoft.com/office/drawing/2016/SVG/main" r:embed="rId13"/>
                </a:ext>
              </a:extLst>
            </a:blip>
            <a:stretch>
              <a:fillRect l="0" t="-1469" r="0" b="-1469"/>
            </a:stretch>
          </a:blipFill>
        </p:spPr>
      </p:sp>
      <p:sp>
        <p:nvSpPr>
          <p:cNvPr name="Freeform 8" id="8"/>
          <p:cNvSpPr/>
          <p:nvPr/>
        </p:nvSpPr>
        <p:spPr>
          <a:xfrm flipH="false" flipV="false" rot="0">
            <a:off x="7936780" y="4753618"/>
            <a:ext cx="843315" cy="843315"/>
          </a:xfrm>
          <a:custGeom>
            <a:avLst/>
            <a:gdLst/>
            <a:ahLst/>
            <a:cxnLst/>
            <a:rect r="r" b="b" t="t" l="l"/>
            <a:pathLst>
              <a:path h="843315" w="843315">
                <a:moveTo>
                  <a:pt x="0" y="0"/>
                </a:moveTo>
                <a:lnTo>
                  <a:pt x="843315" y="0"/>
                </a:lnTo>
                <a:lnTo>
                  <a:pt x="843315" y="843315"/>
                </a:lnTo>
                <a:lnTo>
                  <a:pt x="0" y="843315"/>
                </a:lnTo>
                <a:lnTo>
                  <a:pt x="0" y="0"/>
                </a:lnTo>
                <a:close/>
              </a:path>
            </a:pathLst>
          </a:custGeom>
          <a:blipFill>
            <a:blip r:embed="rId6">
              <a:extLst>
                <a:ext uri="{96DAC541-7B7A-43D3-8B79-37D633B846F1}">
                  <asvg:svgBlip xmlns:asvg="http://schemas.microsoft.com/office/drawing/2016/SVG/main" r:embed="rId14"/>
                </a:ext>
              </a:extLst>
            </a:blip>
            <a:stretch>
              <a:fillRect l="0" t="0" r="0" b="0"/>
            </a:stretch>
          </a:blipFill>
        </p:spPr>
      </p:sp>
      <p:grpSp>
        <p:nvGrpSpPr>
          <p:cNvPr name="Group 9" id="9"/>
          <p:cNvGrpSpPr/>
          <p:nvPr/>
        </p:nvGrpSpPr>
        <p:grpSpPr>
          <a:xfrm rot="0">
            <a:off x="1861872" y="3091273"/>
            <a:ext cx="1490876" cy="1231414"/>
            <a:chOff x="0" y="0"/>
            <a:chExt cx="1987835" cy="1641885"/>
          </a:xfrm>
        </p:grpSpPr>
        <p:sp>
          <p:nvSpPr>
            <p:cNvPr name="Freeform 10" id="10"/>
            <p:cNvSpPr/>
            <p:nvPr/>
          </p:nvSpPr>
          <p:spPr>
            <a:xfrm flipH="false" flipV="false" rot="0">
              <a:off x="0" y="0"/>
              <a:ext cx="1987804" cy="1641856"/>
            </a:xfrm>
            <a:custGeom>
              <a:avLst/>
              <a:gdLst/>
              <a:ahLst/>
              <a:cxnLst/>
              <a:rect r="r" b="b" t="t" l="l"/>
              <a:pathLst>
                <a:path h="1641856" w="1987804">
                  <a:moveTo>
                    <a:pt x="0" y="0"/>
                  </a:moveTo>
                  <a:lnTo>
                    <a:pt x="1987804" y="0"/>
                  </a:lnTo>
                  <a:lnTo>
                    <a:pt x="1987804" y="1641856"/>
                  </a:lnTo>
                  <a:lnTo>
                    <a:pt x="0" y="1641856"/>
                  </a:lnTo>
                  <a:lnTo>
                    <a:pt x="0" y="0"/>
                  </a:lnTo>
                  <a:close/>
                </a:path>
              </a:pathLst>
            </a:custGeom>
            <a:blipFill>
              <a:blip r:embed="rId15"/>
              <a:stretch>
                <a:fillRect l="-16" t="0" r="-18" b="-1"/>
              </a:stretch>
            </a:blipFill>
          </p:spPr>
        </p:sp>
      </p:grpSp>
      <p:sp>
        <p:nvSpPr>
          <p:cNvPr name="TextBox 11" id="11"/>
          <p:cNvSpPr txBox="true"/>
          <p:nvPr/>
        </p:nvSpPr>
        <p:spPr>
          <a:xfrm rot="0">
            <a:off x="1811985" y="4993009"/>
            <a:ext cx="101308" cy="400221"/>
          </a:xfrm>
          <a:prstGeom prst="rect">
            <a:avLst/>
          </a:prstGeom>
        </p:spPr>
        <p:txBody>
          <a:bodyPr anchor="t" rtlCol="false" tIns="0" lIns="0" bIns="0" rIns="0">
            <a:spAutoFit/>
          </a:bodyPr>
          <a:lstStyle/>
          <a:p>
            <a:pPr algn="l">
              <a:lnSpc>
                <a:spcPts val="2965"/>
              </a:lnSpc>
            </a:pPr>
            <a:r>
              <a:rPr lang="en-US" sz="2120" b="true">
                <a:solidFill>
                  <a:srgbClr val="FFFFFF"/>
                </a:solidFill>
                <a:latin typeface="Cabin Bold"/>
                <a:ea typeface="Cabin Bold"/>
                <a:cs typeface="Cabin Bold"/>
                <a:sym typeface="Cabin Bold"/>
              </a:rPr>
              <a:t>1</a:t>
            </a:r>
          </a:p>
        </p:txBody>
      </p:sp>
      <p:sp>
        <p:nvSpPr>
          <p:cNvPr name="TextBox 12" id="12"/>
          <p:cNvSpPr txBox="true"/>
          <p:nvPr/>
        </p:nvSpPr>
        <p:spPr>
          <a:xfrm rot="0">
            <a:off x="2749513" y="4956460"/>
            <a:ext cx="2813044" cy="342138"/>
          </a:xfrm>
          <a:prstGeom prst="rect">
            <a:avLst/>
          </a:prstGeom>
        </p:spPr>
        <p:txBody>
          <a:bodyPr anchor="t" rtlCol="false" tIns="0" lIns="0" bIns="0" rIns="0">
            <a:spAutoFit/>
          </a:bodyPr>
          <a:lstStyle/>
          <a:p>
            <a:pPr algn="just">
              <a:lnSpc>
                <a:spcPts val="2700"/>
              </a:lnSpc>
            </a:pPr>
            <a:r>
              <a:rPr lang="en-US" sz="2120" b="true">
                <a:solidFill>
                  <a:srgbClr val="15C0E9"/>
                </a:solidFill>
                <a:latin typeface="Cabin Bold"/>
                <a:ea typeface="Cabin Bold"/>
                <a:cs typeface="Cabin Bold"/>
                <a:sym typeface="Cabin Bold"/>
              </a:rPr>
              <a:t>Truy cập vào website</a:t>
            </a:r>
          </a:p>
        </p:txBody>
      </p:sp>
      <p:sp>
        <p:nvSpPr>
          <p:cNvPr name="TextBox 13" id="13"/>
          <p:cNvSpPr txBox="true"/>
          <p:nvPr/>
        </p:nvSpPr>
        <p:spPr>
          <a:xfrm rot="0">
            <a:off x="6970948" y="5920783"/>
            <a:ext cx="3618294" cy="765315"/>
          </a:xfrm>
          <a:prstGeom prst="rect">
            <a:avLst/>
          </a:prstGeom>
        </p:spPr>
        <p:txBody>
          <a:bodyPr anchor="t" rtlCol="false" tIns="0" lIns="0" bIns="0" rIns="0">
            <a:spAutoFit/>
          </a:bodyPr>
          <a:lstStyle/>
          <a:p>
            <a:pPr algn="l">
              <a:lnSpc>
                <a:spcPts val="2965"/>
              </a:lnSpc>
            </a:pPr>
            <a:r>
              <a:rPr lang="en-US" sz="2120" b="true">
                <a:solidFill>
                  <a:srgbClr val="15C0E9"/>
                </a:solidFill>
                <a:latin typeface="Cabin Bold"/>
                <a:ea typeface="Cabin Bold"/>
                <a:cs typeface="Cabin Bold"/>
                <a:sym typeface="Cabin Bold"/>
              </a:rPr>
              <a:t>tiến hành chụp hình ảnh cho hệ thống nhận diện</a:t>
            </a:r>
          </a:p>
        </p:txBody>
      </p:sp>
      <p:sp>
        <p:nvSpPr>
          <p:cNvPr name="TextBox 14" id="14"/>
          <p:cNvSpPr txBox="true"/>
          <p:nvPr/>
        </p:nvSpPr>
        <p:spPr>
          <a:xfrm rot="0">
            <a:off x="8284442" y="4963541"/>
            <a:ext cx="147990" cy="393840"/>
          </a:xfrm>
          <a:prstGeom prst="rect">
            <a:avLst/>
          </a:prstGeom>
        </p:spPr>
        <p:txBody>
          <a:bodyPr anchor="t" rtlCol="false" tIns="0" lIns="0" bIns="0" rIns="0">
            <a:spAutoFit/>
          </a:bodyPr>
          <a:lstStyle/>
          <a:p>
            <a:pPr algn="l">
              <a:lnSpc>
                <a:spcPts val="2965"/>
              </a:lnSpc>
            </a:pPr>
            <a:r>
              <a:rPr lang="en-US" sz="2120" b="true">
                <a:solidFill>
                  <a:srgbClr val="FFFFFF"/>
                </a:solidFill>
                <a:latin typeface="Cabin Bold"/>
                <a:ea typeface="Cabin Bold"/>
                <a:cs typeface="Cabin Bold"/>
                <a:sym typeface="Cabin Bold"/>
              </a:rPr>
              <a:t>3</a:t>
            </a:r>
          </a:p>
        </p:txBody>
      </p:sp>
      <p:sp>
        <p:nvSpPr>
          <p:cNvPr name="TextBox 15" id="15"/>
          <p:cNvSpPr txBox="true"/>
          <p:nvPr/>
        </p:nvSpPr>
        <p:spPr>
          <a:xfrm rot="0">
            <a:off x="5550725" y="539344"/>
            <a:ext cx="7184311" cy="1050931"/>
          </a:xfrm>
          <a:prstGeom prst="rect">
            <a:avLst/>
          </a:prstGeom>
        </p:spPr>
        <p:txBody>
          <a:bodyPr anchor="t" rtlCol="false" tIns="0" lIns="0" bIns="0" rIns="0">
            <a:spAutoFit/>
          </a:bodyPr>
          <a:lstStyle/>
          <a:p>
            <a:pPr algn="l">
              <a:lnSpc>
                <a:spcPts val="7700"/>
              </a:lnSpc>
            </a:pPr>
            <a:r>
              <a:rPr lang="en-US" sz="5500" b="true">
                <a:solidFill>
                  <a:srgbClr val="003EA8"/>
                </a:solidFill>
                <a:latin typeface="Muli Bold"/>
                <a:ea typeface="Muli Bold"/>
                <a:cs typeface="Muli Bold"/>
                <a:sym typeface="Muli Bold"/>
              </a:rPr>
              <a:t>Quy trình thanh toán</a:t>
            </a:r>
          </a:p>
        </p:txBody>
      </p:sp>
      <p:sp>
        <p:nvSpPr>
          <p:cNvPr name="Freeform 16" id="16"/>
          <p:cNvSpPr/>
          <p:nvPr/>
        </p:nvSpPr>
        <p:spPr>
          <a:xfrm flipH="false" flipV="false" rot="0">
            <a:off x="5754368" y="3321563"/>
            <a:ext cx="1047747" cy="1047747"/>
          </a:xfrm>
          <a:custGeom>
            <a:avLst/>
            <a:gdLst/>
            <a:ahLst/>
            <a:cxnLst/>
            <a:rect r="r" b="b" t="t" l="l"/>
            <a:pathLst>
              <a:path h="1047747" w="1047747">
                <a:moveTo>
                  <a:pt x="0" y="0"/>
                </a:moveTo>
                <a:lnTo>
                  <a:pt x="1047747" y="0"/>
                </a:lnTo>
                <a:lnTo>
                  <a:pt x="1047747" y="1047747"/>
                </a:lnTo>
                <a:lnTo>
                  <a:pt x="0" y="10477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6793311" y="3648811"/>
            <a:ext cx="3479151" cy="387848"/>
          </a:xfrm>
          <a:custGeom>
            <a:avLst/>
            <a:gdLst/>
            <a:ahLst/>
            <a:cxnLst/>
            <a:rect r="r" b="b" t="t" l="l"/>
            <a:pathLst>
              <a:path h="387848" w="3479151">
                <a:moveTo>
                  <a:pt x="0" y="0"/>
                </a:moveTo>
                <a:lnTo>
                  <a:pt x="3479151" y="0"/>
                </a:lnTo>
                <a:lnTo>
                  <a:pt x="3479151" y="387848"/>
                </a:lnTo>
                <a:lnTo>
                  <a:pt x="0" y="387848"/>
                </a:lnTo>
                <a:lnTo>
                  <a:pt x="0" y="0"/>
                </a:lnTo>
                <a:close/>
              </a:path>
            </a:pathLst>
          </a:custGeom>
          <a:blipFill>
            <a:blip r:embed="rId12">
              <a:extLst>
                <a:ext uri="{96DAC541-7B7A-43D3-8B79-37D633B846F1}">
                  <asvg:svgBlip xmlns:asvg="http://schemas.microsoft.com/office/drawing/2016/SVG/main" r:embed="rId13"/>
                </a:ext>
              </a:extLst>
            </a:blip>
            <a:stretch>
              <a:fillRect l="0" t="-1469" r="0" b="-1469"/>
            </a:stretch>
          </a:blipFill>
        </p:spPr>
      </p:sp>
      <p:sp>
        <p:nvSpPr>
          <p:cNvPr name="Freeform 18" id="18"/>
          <p:cNvSpPr/>
          <p:nvPr/>
        </p:nvSpPr>
        <p:spPr>
          <a:xfrm flipH="false" flipV="false" rot="0">
            <a:off x="7860007" y="2301334"/>
            <a:ext cx="843315" cy="843315"/>
          </a:xfrm>
          <a:custGeom>
            <a:avLst/>
            <a:gdLst/>
            <a:ahLst/>
            <a:cxnLst/>
            <a:rect r="r" b="b" t="t" l="l"/>
            <a:pathLst>
              <a:path h="843315" w="843315">
                <a:moveTo>
                  <a:pt x="0" y="0"/>
                </a:moveTo>
                <a:lnTo>
                  <a:pt x="843315" y="0"/>
                </a:lnTo>
                <a:lnTo>
                  <a:pt x="843315" y="843315"/>
                </a:lnTo>
                <a:lnTo>
                  <a:pt x="0" y="843315"/>
                </a:lnTo>
                <a:lnTo>
                  <a:pt x="0" y="0"/>
                </a:lnTo>
                <a:close/>
              </a:path>
            </a:pathLst>
          </a:custGeom>
          <a:blipFill>
            <a:blip r:embed="rId6">
              <a:extLst>
                <a:ext uri="{96DAC541-7B7A-43D3-8B79-37D633B846F1}">
                  <asvg:svgBlip xmlns:asvg="http://schemas.microsoft.com/office/drawing/2016/SVG/main" r:embed="rId14"/>
                </a:ext>
              </a:extLst>
            </a:blip>
            <a:stretch>
              <a:fillRect l="0" t="0" r="0" b="0"/>
            </a:stretch>
          </a:blipFill>
        </p:spPr>
      </p:sp>
      <p:sp>
        <p:nvSpPr>
          <p:cNvPr name="Freeform 19" id="19"/>
          <p:cNvSpPr/>
          <p:nvPr/>
        </p:nvSpPr>
        <p:spPr>
          <a:xfrm flipH="false" flipV="false" rot="0">
            <a:off x="10335962" y="3321563"/>
            <a:ext cx="1047620" cy="1047747"/>
          </a:xfrm>
          <a:custGeom>
            <a:avLst/>
            <a:gdLst/>
            <a:ahLst/>
            <a:cxnLst/>
            <a:rect r="r" b="b" t="t" l="l"/>
            <a:pathLst>
              <a:path h="1047747" w="1047620">
                <a:moveTo>
                  <a:pt x="0" y="0"/>
                </a:moveTo>
                <a:lnTo>
                  <a:pt x="1047620" y="0"/>
                </a:lnTo>
                <a:lnTo>
                  <a:pt x="1047620" y="1047747"/>
                </a:lnTo>
                <a:lnTo>
                  <a:pt x="0" y="104774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0" id="20"/>
          <p:cNvSpPr txBox="true"/>
          <p:nvPr/>
        </p:nvSpPr>
        <p:spPr>
          <a:xfrm rot="0">
            <a:off x="6865615" y="3181863"/>
            <a:ext cx="3618294" cy="393840"/>
          </a:xfrm>
          <a:prstGeom prst="rect">
            <a:avLst/>
          </a:prstGeom>
        </p:spPr>
        <p:txBody>
          <a:bodyPr anchor="t" rtlCol="false" tIns="0" lIns="0" bIns="0" rIns="0">
            <a:spAutoFit/>
          </a:bodyPr>
          <a:lstStyle/>
          <a:p>
            <a:pPr algn="l">
              <a:lnSpc>
                <a:spcPts val="2965"/>
              </a:lnSpc>
            </a:pPr>
            <a:r>
              <a:rPr lang="en-US" sz="2120" b="true">
                <a:solidFill>
                  <a:srgbClr val="15C0E9"/>
                </a:solidFill>
                <a:latin typeface="Cabin Bold"/>
                <a:ea typeface="Cabin Bold"/>
                <a:cs typeface="Cabin Bold"/>
                <a:sym typeface="Cabin Bold"/>
              </a:rPr>
              <a:t>nhận sản phẩm từ khách hàng</a:t>
            </a:r>
          </a:p>
        </p:txBody>
      </p:sp>
      <p:sp>
        <p:nvSpPr>
          <p:cNvPr name="TextBox 21" id="21"/>
          <p:cNvSpPr txBox="true"/>
          <p:nvPr/>
        </p:nvSpPr>
        <p:spPr>
          <a:xfrm rot="0">
            <a:off x="8207670" y="2511257"/>
            <a:ext cx="147990" cy="393840"/>
          </a:xfrm>
          <a:prstGeom prst="rect">
            <a:avLst/>
          </a:prstGeom>
        </p:spPr>
        <p:txBody>
          <a:bodyPr anchor="t" rtlCol="false" tIns="0" lIns="0" bIns="0" rIns="0">
            <a:spAutoFit/>
          </a:bodyPr>
          <a:lstStyle/>
          <a:p>
            <a:pPr algn="l">
              <a:lnSpc>
                <a:spcPts val="2965"/>
              </a:lnSpc>
            </a:pPr>
            <a:r>
              <a:rPr lang="en-US" sz="2120" b="true">
                <a:solidFill>
                  <a:srgbClr val="FFFFFF"/>
                </a:solidFill>
                <a:latin typeface="Cabin Bold"/>
                <a:ea typeface="Cabin Bold"/>
                <a:cs typeface="Cabin Bold"/>
                <a:sym typeface="Cabin Bold"/>
              </a:rPr>
              <a:t>2</a:t>
            </a:r>
          </a:p>
        </p:txBody>
      </p:sp>
      <p:sp>
        <p:nvSpPr>
          <p:cNvPr name="TextBox 22" id="22"/>
          <p:cNvSpPr txBox="true"/>
          <p:nvPr/>
        </p:nvSpPr>
        <p:spPr>
          <a:xfrm rot="0">
            <a:off x="10184026" y="4394710"/>
            <a:ext cx="1351617" cy="361081"/>
          </a:xfrm>
          <a:prstGeom prst="rect">
            <a:avLst/>
          </a:prstGeom>
        </p:spPr>
        <p:txBody>
          <a:bodyPr anchor="t" rtlCol="false" tIns="0" lIns="0" bIns="0" rIns="0">
            <a:spAutoFit/>
          </a:bodyPr>
          <a:lstStyle/>
          <a:p>
            <a:pPr algn="just">
              <a:lnSpc>
                <a:spcPts val="2700"/>
              </a:lnSpc>
            </a:pPr>
            <a:r>
              <a:rPr lang="en-US" sz="2120" b="true">
                <a:solidFill>
                  <a:srgbClr val="15C0E9"/>
                </a:solidFill>
                <a:latin typeface="Cabin Bold"/>
                <a:ea typeface="Cabin Bold"/>
                <a:cs typeface="Cabin Bold"/>
                <a:sym typeface="Cabin Bold"/>
              </a:rPr>
              <a:t>người dùng</a:t>
            </a:r>
          </a:p>
        </p:txBody>
      </p:sp>
      <p:sp>
        <p:nvSpPr>
          <p:cNvPr name="TextBox 23" id="23"/>
          <p:cNvSpPr txBox="true"/>
          <p:nvPr/>
        </p:nvSpPr>
        <p:spPr>
          <a:xfrm rot="0">
            <a:off x="5648282" y="4448707"/>
            <a:ext cx="1351617" cy="361081"/>
          </a:xfrm>
          <a:prstGeom prst="rect">
            <a:avLst/>
          </a:prstGeom>
        </p:spPr>
        <p:txBody>
          <a:bodyPr anchor="t" rtlCol="false" tIns="0" lIns="0" bIns="0" rIns="0">
            <a:spAutoFit/>
          </a:bodyPr>
          <a:lstStyle/>
          <a:p>
            <a:pPr algn="just">
              <a:lnSpc>
                <a:spcPts val="2700"/>
              </a:lnSpc>
            </a:pPr>
            <a:r>
              <a:rPr lang="en-US" sz="2120" b="true">
                <a:solidFill>
                  <a:srgbClr val="15C0E9"/>
                </a:solidFill>
                <a:latin typeface="Cabin Bold"/>
                <a:ea typeface="Cabin Bold"/>
                <a:cs typeface="Cabin Bold"/>
                <a:sym typeface="Cabin Bold"/>
              </a:rPr>
              <a:t>khách hàng</a:t>
            </a:r>
          </a:p>
        </p:txBody>
      </p:sp>
      <p:sp>
        <p:nvSpPr>
          <p:cNvPr name="TextBox 24" id="24"/>
          <p:cNvSpPr txBox="true"/>
          <p:nvPr/>
        </p:nvSpPr>
        <p:spPr>
          <a:xfrm rot="0">
            <a:off x="1931501" y="7096375"/>
            <a:ext cx="1351617" cy="342138"/>
          </a:xfrm>
          <a:prstGeom prst="rect">
            <a:avLst/>
          </a:prstGeom>
        </p:spPr>
        <p:txBody>
          <a:bodyPr anchor="t" rtlCol="false" tIns="0" lIns="0" bIns="0" rIns="0">
            <a:spAutoFit/>
          </a:bodyPr>
          <a:lstStyle/>
          <a:p>
            <a:pPr algn="just">
              <a:lnSpc>
                <a:spcPts val="2700"/>
              </a:lnSpc>
            </a:pPr>
            <a:r>
              <a:rPr lang="en-US" sz="2120" b="true">
                <a:solidFill>
                  <a:srgbClr val="15C0E9"/>
                </a:solidFill>
                <a:latin typeface="Cabin Bold"/>
                <a:ea typeface="Cabin Bold"/>
                <a:cs typeface="Cabin Bold"/>
                <a:sym typeface="Cabin Bold"/>
              </a:rPr>
              <a:t>người dùng</a:t>
            </a:r>
          </a:p>
        </p:txBody>
      </p:sp>
      <p:sp>
        <p:nvSpPr>
          <p:cNvPr name="Freeform 25" id="25"/>
          <p:cNvSpPr/>
          <p:nvPr/>
        </p:nvSpPr>
        <p:spPr>
          <a:xfrm flipH="false" flipV="false" rot="0">
            <a:off x="10338739" y="6495528"/>
            <a:ext cx="1047620" cy="1047747"/>
          </a:xfrm>
          <a:custGeom>
            <a:avLst/>
            <a:gdLst/>
            <a:ahLst/>
            <a:cxnLst/>
            <a:rect r="r" b="b" t="t" l="l"/>
            <a:pathLst>
              <a:path h="1047747" w="1047620">
                <a:moveTo>
                  <a:pt x="0" y="0"/>
                </a:moveTo>
                <a:lnTo>
                  <a:pt x="1047620" y="0"/>
                </a:lnTo>
                <a:lnTo>
                  <a:pt x="1047620" y="1047747"/>
                </a:lnTo>
                <a:lnTo>
                  <a:pt x="0" y="104774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6" id="26"/>
          <p:cNvSpPr txBox="true"/>
          <p:nvPr/>
        </p:nvSpPr>
        <p:spPr>
          <a:xfrm rot="0">
            <a:off x="10184026" y="7546026"/>
            <a:ext cx="1351617" cy="361081"/>
          </a:xfrm>
          <a:prstGeom prst="rect">
            <a:avLst/>
          </a:prstGeom>
        </p:spPr>
        <p:txBody>
          <a:bodyPr anchor="t" rtlCol="false" tIns="0" lIns="0" bIns="0" rIns="0">
            <a:spAutoFit/>
          </a:bodyPr>
          <a:lstStyle/>
          <a:p>
            <a:pPr algn="just">
              <a:lnSpc>
                <a:spcPts val="2700"/>
              </a:lnSpc>
            </a:pPr>
            <a:r>
              <a:rPr lang="en-US" sz="2120" b="true">
                <a:solidFill>
                  <a:srgbClr val="15C0E9"/>
                </a:solidFill>
                <a:latin typeface="Cabin Bold"/>
                <a:ea typeface="Cabin Bold"/>
                <a:cs typeface="Cabin Bold"/>
                <a:sym typeface="Cabin Bold"/>
              </a:rPr>
              <a:t>Hệ thống</a:t>
            </a:r>
          </a:p>
        </p:txBody>
      </p:sp>
      <p:sp>
        <p:nvSpPr>
          <p:cNvPr name="TextBox 27" id="27"/>
          <p:cNvSpPr txBox="true"/>
          <p:nvPr/>
        </p:nvSpPr>
        <p:spPr>
          <a:xfrm rot="0">
            <a:off x="5651059" y="7568674"/>
            <a:ext cx="1351617" cy="361081"/>
          </a:xfrm>
          <a:prstGeom prst="rect">
            <a:avLst/>
          </a:prstGeom>
        </p:spPr>
        <p:txBody>
          <a:bodyPr anchor="t" rtlCol="false" tIns="0" lIns="0" bIns="0" rIns="0">
            <a:spAutoFit/>
          </a:bodyPr>
          <a:lstStyle/>
          <a:p>
            <a:pPr algn="just">
              <a:lnSpc>
                <a:spcPts val="2700"/>
              </a:lnSpc>
            </a:pPr>
            <a:r>
              <a:rPr lang="en-US" sz="2120" b="true">
                <a:solidFill>
                  <a:srgbClr val="15C0E9"/>
                </a:solidFill>
                <a:latin typeface="Cabin Bold"/>
                <a:ea typeface="Cabin Bold"/>
                <a:cs typeface="Cabin Bold"/>
                <a:sym typeface="Cabin Bold"/>
              </a:rPr>
              <a:t>người dùng</a:t>
            </a:r>
          </a:p>
        </p:txBody>
      </p:sp>
      <p:sp>
        <p:nvSpPr>
          <p:cNvPr name="Freeform 28" id="28"/>
          <p:cNvSpPr/>
          <p:nvPr/>
        </p:nvSpPr>
        <p:spPr>
          <a:xfrm flipH="false" flipV="false" rot="0">
            <a:off x="12103969" y="5183652"/>
            <a:ext cx="1047747" cy="1047747"/>
          </a:xfrm>
          <a:custGeom>
            <a:avLst/>
            <a:gdLst/>
            <a:ahLst/>
            <a:cxnLst/>
            <a:rect r="r" b="b" t="t" l="l"/>
            <a:pathLst>
              <a:path h="1047747" w="1047747">
                <a:moveTo>
                  <a:pt x="0" y="0"/>
                </a:moveTo>
                <a:lnTo>
                  <a:pt x="1047747" y="0"/>
                </a:lnTo>
                <a:lnTo>
                  <a:pt x="1047747" y="1047747"/>
                </a:lnTo>
                <a:lnTo>
                  <a:pt x="0" y="10477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0">
            <a:off x="10196118" y="10240338"/>
            <a:ext cx="3479151" cy="387848"/>
          </a:xfrm>
          <a:custGeom>
            <a:avLst/>
            <a:gdLst/>
            <a:ahLst/>
            <a:cxnLst/>
            <a:rect r="r" b="b" t="t" l="l"/>
            <a:pathLst>
              <a:path h="387848" w="3479151">
                <a:moveTo>
                  <a:pt x="0" y="0"/>
                </a:moveTo>
                <a:lnTo>
                  <a:pt x="3479151" y="0"/>
                </a:lnTo>
                <a:lnTo>
                  <a:pt x="3479151" y="387848"/>
                </a:lnTo>
                <a:lnTo>
                  <a:pt x="0" y="387848"/>
                </a:lnTo>
                <a:lnTo>
                  <a:pt x="0" y="0"/>
                </a:lnTo>
                <a:close/>
              </a:path>
            </a:pathLst>
          </a:custGeom>
          <a:blipFill>
            <a:blip r:embed="rId12">
              <a:extLst>
                <a:ext uri="{96DAC541-7B7A-43D3-8B79-37D633B846F1}">
                  <asvg:svgBlip xmlns:asvg="http://schemas.microsoft.com/office/drawing/2016/SVG/main" r:embed="rId13"/>
                </a:ext>
              </a:extLst>
            </a:blip>
            <a:stretch>
              <a:fillRect l="0" t="-1469" r="0" b="-1469"/>
            </a:stretch>
          </a:blipFill>
        </p:spPr>
      </p:sp>
      <p:sp>
        <p:nvSpPr>
          <p:cNvPr name="Freeform 30" id="30"/>
          <p:cNvSpPr/>
          <p:nvPr/>
        </p:nvSpPr>
        <p:spPr>
          <a:xfrm flipH="false" flipV="false" rot="0">
            <a:off x="14190225" y="3937825"/>
            <a:ext cx="843315" cy="843315"/>
          </a:xfrm>
          <a:custGeom>
            <a:avLst/>
            <a:gdLst/>
            <a:ahLst/>
            <a:cxnLst/>
            <a:rect r="r" b="b" t="t" l="l"/>
            <a:pathLst>
              <a:path h="843315" w="843315">
                <a:moveTo>
                  <a:pt x="0" y="0"/>
                </a:moveTo>
                <a:lnTo>
                  <a:pt x="843315" y="0"/>
                </a:lnTo>
                <a:lnTo>
                  <a:pt x="843315" y="843315"/>
                </a:lnTo>
                <a:lnTo>
                  <a:pt x="0" y="843315"/>
                </a:lnTo>
                <a:lnTo>
                  <a:pt x="0" y="0"/>
                </a:lnTo>
                <a:close/>
              </a:path>
            </a:pathLst>
          </a:custGeom>
          <a:blipFill>
            <a:blip r:embed="rId6">
              <a:extLst>
                <a:ext uri="{96DAC541-7B7A-43D3-8B79-37D633B846F1}">
                  <asvg:svgBlip xmlns:asvg="http://schemas.microsoft.com/office/drawing/2016/SVG/main" r:embed="rId14"/>
                </a:ext>
              </a:extLst>
            </a:blip>
            <a:stretch>
              <a:fillRect l="0" t="0" r="0" b="0"/>
            </a:stretch>
          </a:blipFill>
        </p:spPr>
      </p:sp>
      <p:sp>
        <p:nvSpPr>
          <p:cNvPr name="TextBox 31" id="31"/>
          <p:cNvSpPr txBox="true"/>
          <p:nvPr/>
        </p:nvSpPr>
        <p:spPr>
          <a:xfrm rot="0">
            <a:off x="13215216" y="5009740"/>
            <a:ext cx="3618294" cy="393840"/>
          </a:xfrm>
          <a:prstGeom prst="rect">
            <a:avLst/>
          </a:prstGeom>
        </p:spPr>
        <p:txBody>
          <a:bodyPr anchor="t" rtlCol="false" tIns="0" lIns="0" bIns="0" rIns="0">
            <a:spAutoFit/>
          </a:bodyPr>
          <a:lstStyle/>
          <a:p>
            <a:pPr algn="l">
              <a:lnSpc>
                <a:spcPts val="2965"/>
              </a:lnSpc>
            </a:pPr>
            <a:r>
              <a:rPr lang="en-US" sz="2120" b="true">
                <a:solidFill>
                  <a:srgbClr val="15C0E9"/>
                </a:solidFill>
                <a:latin typeface="Cabin Bold"/>
                <a:ea typeface="Cabin Bold"/>
                <a:cs typeface="Cabin Bold"/>
                <a:sym typeface="Cabin Bold"/>
              </a:rPr>
              <a:t>In hóa đơn cho khách hàng</a:t>
            </a:r>
          </a:p>
        </p:txBody>
      </p:sp>
      <p:sp>
        <p:nvSpPr>
          <p:cNvPr name="TextBox 32" id="32"/>
          <p:cNvSpPr txBox="true"/>
          <p:nvPr/>
        </p:nvSpPr>
        <p:spPr>
          <a:xfrm rot="0">
            <a:off x="14537888" y="4147748"/>
            <a:ext cx="147990" cy="393840"/>
          </a:xfrm>
          <a:prstGeom prst="rect">
            <a:avLst/>
          </a:prstGeom>
        </p:spPr>
        <p:txBody>
          <a:bodyPr anchor="t" rtlCol="false" tIns="0" lIns="0" bIns="0" rIns="0">
            <a:spAutoFit/>
          </a:bodyPr>
          <a:lstStyle/>
          <a:p>
            <a:pPr algn="l">
              <a:lnSpc>
                <a:spcPts val="2965"/>
              </a:lnSpc>
            </a:pPr>
            <a:r>
              <a:rPr lang="en-US" sz="2120" b="true">
                <a:solidFill>
                  <a:srgbClr val="FFFFFF"/>
                </a:solidFill>
                <a:latin typeface="Cabin Bold"/>
                <a:ea typeface="Cabin Bold"/>
                <a:cs typeface="Cabin Bold"/>
                <a:sym typeface="Cabin Bold"/>
              </a:rPr>
              <a:t>4</a:t>
            </a:r>
          </a:p>
        </p:txBody>
      </p:sp>
      <p:sp>
        <p:nvSpPr>
          <p:cNvPr name="Freeform 33" id="33"/>
          <p:cNvSpPr/>
          <p:nvPr/>
        </p:nvSpPr>
        <p:spPr>
          <a:xfrm flipH="false" flipV="false" rot="0">
            <a:off x="16639713" y="5107934"/>
            <a:ext cx="1047620" cy="1047747"/>
          </a:xfrm>
          <a:custGeom>
            <a:avLst/>
            <a:gdLst/>
            <a:ahLst/>
            <a:cxnLst/>
            <a:rect r="r" b="b" t="t" l="l"/>
            <a:pathLst>
              <a:path h="1047747" w="1047620">
                <a:moveTo>
                  <a:pt x="0" y="0"/>
                </a:moveTo>
                <a:lnTo>
                  <a:pt x="1047620" y="0"/>
                </a:lnTo>
                <a:lnTo>
                  <a:pt x="1047620" y="1047747"/>
                </a:lnTo>
                <a:lnTo>
                  <a:pt x="0" y="104774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4" id="34"/>
          <p:cNvSpPr/>
          <p:nvPr/>
        </p:nvSpPr>
        <p:spPr>
          <a:xfrm flipH="false" flipV="false" rot="0">
            <a:off x="13097063" y="5454786"/>
            <a:ext cx="3479151" cy="387848"/>
          </a:xfrm>
          <a:custGeom>
            <a:avLst/>
            <a:gdLst/>
            <a:ahLst/>
            <a:cxnLst/>
            <a:rect r="r" b="b" t="t" l="l"/>
            <a:pathLst>
              <a:path h="387848" w="3479151">
                <a:moveTo>
                  <a:pt x="0" y="0"/>
                </a:moveTo>
                <a:lnTo>
                  <a:pt x="3479151" y="0"/>
                </a:lnTo>
                <a:lnTo>
                  <a:pt x="3479151" y="387848"/>
                </a:lnTo>
                <a:lnTo>
                  <a:pt x="0" y="387848"/>
                </a:lnTo>
                <a:lnTo>
                  <a:pt x="0" y="0"/>
                </a:lnTo>
                <a:close/>
              </a:path>
            </a:pathLst>
          </a:custGeom>
          <a:blipFill>
            <a:blip r:embed="rId12">
              <a:extLst>
                <a:ext uri="{96DAC541-7B7A-43D3-8B79-37D633B846F1}">
                  <asvg:svgBlip xmlns:asvg="http://schemas.microsoft.com/office/drawing/2016/SVG/main" r:embed="rId13"/>
                </a:ext>
              </a:extLst>
            </a:blip>
            <a:stretch>
              <a:fillRect l="0" t="-1469" r="0" b="-1469"/>
            </a:stretch>
          </a:blipFill>
        </p:spPr>
      </p:sp>
      <p:sp>
        <p:nvSpPr>
          <p:cNvPr name="TextBox 35" id="35"/>
          <p:cNvSpPr txBox="true"/>
          <p:nvPr/>
        </p:nvSpPr>
        <p:spPr>
          <a:xfrm rot="0">
            <a:off x="12059228" y="6347511"/>
            <a:ext cx="1351617" cy="361081"/>
          </a:xfrm>
          <a:prstGeom prst="rect">
            <a:avLst/>
          </a:prstGeom>
        </p:spPr>
        <p:txBody>
          <a:bodyPr anchor="t" rtlCol="false" tIns="0" lIns="0" bIns="0" rIns="0">
            <a:spAutoFit/>
          </a:bodyPr>
          <a:lstStyle/>
          <a:p>
            <a:pPr algn="just">
              <a:lnSpc>
                <a:spcPts val="2700"/>
              </a:lnSpc>
            </a:pPr>
            <a:r>
              <a:rPr lang="en-US" sz="2120" b="true">
                <a:solidFill>
                  <a:srgbClr val="15C0E9"/>
                </a:solidFill>
                <a:latin typeface="Cabin Bold"/>
                <a:ea typeface="Cabin Bold"/>
                <a:cs typeface="Cabin Bold"/>
                <a:sym typeface="Cabin Bold"/>
              </a:rPr>
              <a:t>người dùng</a:t>
            </a:r>
          </a:p>
        </p:txBody>
      </p:sp>
      <p:sp>
        <p:nvSpPr>
          <p:cNvPr name="TextBox 36" id="36"/>
          <p:cNvSpPr txBox="true"/>
          <p:nvPr/>
        </p:nvSpPr>
        <p:spPr>
          <a:xfrm rot="0">
            <a:off x="16487778" y="6325017"/>
            <a:ext cx="1351617" cy="361081"/>
          </a:xfrm>
          <a:prstGeom prst="rect">
            <a:avLst/>
          </a:prstGeom>
        </p:spPr>
        <p:txBody>
          <a:bodyPr anchor="t" rtlCol="false" tIns="0" lIns="0" bIns="0" rIns="0">
            <a:spAutoFit/>
          </a:bodyPr>
          <a:lstStyle/>
          <a:p>
            <a:pPr algn="just">
              <a:lnSpc>
                <a:spcPts val="2700"/>
              </a:lnSpc>
            </a:pPr>
            <a:r>
              <a:rPr lang="en-US" sz="2120" b="true">
                <a:solidFill>
                  <a:srgbClr val="15C0E9"/>
                </a:solidFill>
                <a:latin typeface="Cabin Bold"/>
                <a:ea typeface="Cabin Bold"/>
                <a:cs typeface="Cabin Bold"/>
                <a:sym typeface="Cabin Bold"/>
              </a:rPr>
              <a:t>khách hàng</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337023"/>
            <a:ext cx="17457706" cy="2619365"/>
          </a:xfrm>
          <a:custGeom>
            <a:avLst/>
            <a:gdLst/>
            <a:ahLst/>
            <a:cxnLst/>
            <a:rect r="r" b="b" t="t" l="l"/>
            <a:pathLst>
              <a:path h="2619365" w="17457706">
                <a:moveTo>
                  <a:pt x="0" y="0"/>
                </a:moveTo>
                <a:lnTo>
                  <a:pt x="17457706" y="0"/>
                </a:lnTo>
                <a:lnTo>
                  <a:pt x="17457706" y="2619365"/>
                </a:lnTo>
                <a:lnTo>
                  <a:pt x="0" y="2619365"/>
                </a:lnTo>
                <a:lnTo>
                  <a:pt x="0" y="0"/>
                </a:lnTo>
                <a:close/>
              </a:path>
            </a:pathLst>
          </a:custGeom>
          <a:blipFill>
            <a:blip r:embed="rId2">
              <a:extLst>
                <a:ext uri="{96DAC541-7B7A-43D3-8B79-37D633B846F1}">
                  <asvg:svgBlip xmlns:asvg="http://schemas.microsoft.com/office/drawing/2016/SVG/main" r:embed="rId3"/>
                </a:ext>
              </a:extLst>
            </a:blip>
            <a:stretch>
              <a:fillRect l="0" t="-177" r="0" b="-177"/>
            </a:stretch>
          </a:blipFill>
        </p:spPr>
      </p:sp>
      <p:sp>
        <p:nvSpPr>
          <p:cNvPr name="Freeform 3" id="3"/>
          <p:cNvSpPr/>
          <p:nvPr/>
        </p:nvSpPr>
        <p:spPr>
          <a:xfrm flipH="false" flipV="false" rot="0">
            <a:off x="14826812" y="8516366"/>
            <a:ext cx="3461264" cy="1373639"/>
          </a:xfrm>
          <a:custGeom>
            <a:avLst/>
            <a:gdLst/>
            <a:ahLst/>
            <a:cxnLst/>
            <a:rect r="r" b="b" t="t" l="l"/>
            <a:pathLst>
              <a:path h="1373639" w="3461264">
                <a:moveTo>
                  <a:pt x="0" y="0"/>
                </a:moveTo>
                <a:lnTo>
                  <a:pt x="3461264" y="0"/>
                </a:lnTo>
                <a:lnTo>
                  <a:pt x="3461264" y="1373639"/>
                </a:lnTo>
                <a:lnTo>
                  <a:pt x="0" y="13736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517159" y="3866940"/>
            <a:ext cx="3265570" cy="1695450"/>
          </a:xfrm>
          <a:prstGeom prst="rect">
            <a:avLst/>
          </a:prstGeom>
        </p:spPr>
        <p:txBody>
          <a:bodyPr anchor="t" rtlCol="false" tIns="0" lIns="0" bIns="0" rIns="0">
            <a:spAutoFit/>
          </a:bodyPr>
          <a:lstStyle/>
          <a:p>
            <a:pPr algn="l">
              <a:lnSpc>
                <a:spcPts val="12599"/>
              </a:lnSpc>
            </a:pPr>
            <a:r>
              <a:rPr lang="en-US" sz="9000" b="true">
                <a:solidFill>
                  <a:srgbClr val="003EA8"/>
                </a:solidFill>
                <a:latin typeface="Muli Bold"/>
                <a:ea typeface="Muli Bold"/>
                <a:cs typeface="Muli Bold"/>
                <a:sym typeface="Muli Bold"/>
              </a:rPr>
              <a:t>Demo</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503" y="337023"/>
            <a:ext cx="17457706" cy="2619365"/>
          </a:xfrm>
          <a:custGeom>
            <a:avLst/>
            <a:gdLst/>
            <a:ahLst/>
            <a:cxnLst/>
            <a:rect r="r" b="b" t="t" l="l"/>
            <a:pathLst>
              <a:path h="2619365" w="17457706">
                <a:moveTo>
                  <a:pt x="0" y="0"/>
                </a:moveTo>
                <a:lnTo>
                  <a:pt x="17457706" y="0"/>
                </a:lnTo>
                <a:lnTo>
                  <a:pt x="17457706" y="2619365"/>
                </a:lnTo>
                <a:lnTo>
                  <a:pt x="0" y="2619365"/>
                </a:lnTo>
                <a:lnTo>
                  <a:pt x="0" y="0"/>
                </a:lnTo>
                <a:close/>
              </a:path>
            </a:pathLst>
          </a:custGeom>
          <a:blipFill>
            <a:blip r:embed="rId2">
              <a:extLst>
                <a:ext uri="{96DAC541-7B7A-43D3-8B79-37D633B846F1}">
                  <asvg:svgBlip xmlns:asvg="http://schemas.microsoft.com/office/drawing/2016/SVG/main" r:embed="rId3"/>
                </a:ext>
              </a:extLst>
            </a:blip>
            <a:stretch>
              <a:fillRect l="0" t="-177" r="0" b="-177"/>
            </a:stretch>
          </a:blipFill>
        </p:spPr>
      </p:sp>
      <p:sp>
        <p:nvSpPr>
          <p:cNvPr name="Freeform 3" id="3"/>
          <p:cNvSpPr/>
          <p:nvPr/>
        </p:nvSpPr>
        <p:spPr>
          <a:xfrm flipH="false" flipV="false" rot="0">
            <a:off x="14826812" y="8516366"/>
            <a:ext cx="3461264" cy="1373639"/>
          </a:xfrm>
          <a:custGeom>
            <a:avLst/>
            <a:gdLst/>
            <a:ahLst/>
            <a:cxnLst/>
            <a:rect r="r" b="b" t="t" l="l"/>
            <a:pathLst>
              <a:path h="1373639" w="3461264">
                <a:moveTo>
                  <a:pt x="0" y="0"/>
                </a:moveTo>
                <a:lnTo>
                  <a:pt x="3461264" y="0"/>
                </a:lnTo>
                <a:lnTo>
                  <a:pt x="3461264" y="1373639"/>
                </a:lnTo>
                <a:lnTo>
                  <a:pt x="0" y="13736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50090" y="1820721"/>
            <a:ext cx="16987820" cy="6392105"/>
          </a:xfrm>
          <a:prstGeom prst="rect">
            <a:avLst/>
          </a:prstGeom>
        </p:spPr>
        <p:txBody>
          <a:bodyPr anchor="t" rtlCol="false" tIns="0" lIns="0" bIns="0" rIns="0">
            <a:spAutoFit/>
          </a:bodyPr>
          <a:lstStyle/>
          <a:p>
            <a:pPr algn="ctr">
              <a:lnSpc>
                <a:spcPts val="15329"/>
              </a:lnSpc>
            </a:pPr>
            <a:r>
              <a:rPr lang="en-US" sz="10288" b="true">
                <a:solidFill>
                  <a:srgbClr val="003EA8"/>
                </a:solidFill>
                <a:latin typeface="Muli Bold"/>
                <a:ea typeface="Muli Bold"/>
                <a:cs typeface="Muli Bold"/>
                <a:sym typeface="Muli Bold"/>
              </a:rPr>
              <a:t>Kết quả đạt được</a:t>
            </a:r>
          </a:p>
          <a:p>
            <a:pPr algn="just" marL="888516" indent="-296172" lvl="2">
              <a:lnSpc>
                <a:spcPts val="5790"/>
              </a:lnSpc>
              <a:buFont typeface="Arial"/>
              <a:buChar char="⚬"/>
            </a:pPr>
            <a:r>
              <a:rPr lang="en-US" sz="3886">
                <a:solidFill>
                  <a:srgbClr val="000000"/>
                </a:solidFill>
                <a:latin typeface="Cabin"/>
                <a:ea typeface="Cabin"/>
                <a:cs typeface="Cabin"/>
                <a:sym typeface="Cabin"/>
              </a:rPr>
              <a:t>Phát triển thành công hệ thống nhận diện sản phẩm dựa trên Vision Transformer.</a:t>
            </a:r>
          </a:p>
          <a:p>
            <a:pPr algn="just" marL="888516" indent="-296172" lvl="2">
              <a:lnSpc>
                <a:spcPts val="5790"/>
              </a:lnSpc>
              <a:buFont typeface="Arial"/>
              <a:buChar char="⚬"/>
            </a:pPr>
            <a:r>
              <a:rPr lang="en-US" sz="3886">
                <a:solidFill>
                  <a:srgbClr val="000000"/>
                </a:solidFill>
                <a:latin typeface="Cabin"/>
                <a:ea typeface="Cabin"/>
                <a:cs typeface="Cabin"/>
                <a:sym typeface="Cabin"/>
              </a:rPr>
              <a:t>Tích hợp hệ thống thanh toán nhanh chóng và hiệu quả.</a:t>
            </a:r>
          </a:p>
          <a:p>
            <a:pPr algn="just" marL="888516" indent="-296172" lvl="2">
              <a:lnSpc>
                <a:spcPts val="5790"/>
              </a:lnSpc>
              <a:buFont typeface="Arial"/>
              <a:buChar char="⚬"/>
            </a:pPr>
            <a:r>
              <a:rPr lang="en-US" sz="3886">
                <a:solidFill>
                  <a:srgbClr val="000000"/>
                </a:solidFill>
                <a:latin typeface="Cabin"/>
                <a:ea typeface="Cabin"/>
                <a:cs typeface="Cabin"/>
                <a:sym typeface="Cabin"/>
              </a:rPr>
              <a:t>Xây dựng giao diện người dùng thân thiện, phù hợp với quy trình thanh toán trong cửa hàng tiện lợi.</a:t>
            </a:r>
          </a:p>
          <a:p>
            <a:pPr algn="ctr" marL="888516" indent="-296172" lvl="2">
              <a:lnSpc>
                <a:spcPts val="6167"/>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87037" y="4330177"/>
            <a:ext cx="143002" cy="142875"/>
          </a:xfrm>
          <a:custGeom>
            <a:avLst/>
            <a:gdLst/>
            <a:ahLst/>
            <a:cxnLst/>
            <a:rect r="r" b="b" t="t" l="l"/>
            <a:pathLst>
              <a:path h="142875" w="143002">
                <a:moveTo>
                  <a:pt x="0" y="0"/>
                </a:moveTo>
                <a:lnTo>
                  <a:pt x="143002" y="0"/>
                </a:lnTo>
                <a:lnTo>
                  <a:pt x="143002" y="142875"/>
                </a:lnTo>
                <a:lnTo>
                  <a:pt x="0" y="1428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58538" y="6125788"/>
            <a:ext cx="143002" cy="143002"/>
          </a:xfrm>
          <a:custGeom>
            <a:avLst/>
            <a:gdLst/>
            <a:ahLst/>
            <a:cxnLst/>
            <a:rect r="r" b="b" t="t" l="l"/>
            <a:pathLst>
              <a:path h="143002" w="143002">
                <a:moveTo>
                  <a:pt x="0" y="0"/>
                </a:moveTo>
                <a:lnTo>
                  <a:pt x="143002" y="0"/>
                </a:lnTo>
                <a:lnTo>
                  <a:pt x="143002" y="143002"/>
                </a:lnTo>
                <a:lnTo>
                  <a:pt x="0" y="1430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503" y="337023"/>
            <a:ext cx="17457706" cy="2619365"/>
          </a:xfrm>
          <a:custGeom>
            <a:avLst/>
            <a:gdLst/>
            <a:ahLst/>
            <a:cxnLst/>
            <a:rect r="r" b="b" t="t" l="l"/>
            <a:pathLst>
              <a:path h="2619365" w="17457706">
                <a:moveTo>
                  <a:pt x="0" y="0"/>
                </a:moveTo>
                <a:lnTo>
                  <a:pt x="17457706" y="0"/>
                </a:lnTo>
                <a:lnTo>
                  <a:pt x="17457706" y="2619365"/>
                </a:lnTo>
                <a:lnTo>
                  <a:pt x="0" y="2619365"/>
                </a:lnTo>
                <a:lnTo>
                  <a:pt x="0" y="0"/>
                </a:lnTo>
                <a:close/>
              </a:path>
            </a:pathLst>
          </a:custGeom>
          <a:blipFill>
            <a:blip r:embed="rId6">
              <a:extLst>
                <a:ext uri="{96DAC541-7B7A-43D3-8B79-37D633B846F1}">
                  <asvg:svgBlip xmlns:asvg="http://schemas.microsoft.com/office/drawing/2016/SVG/main" r:embed="rId7"/>
                </a:ext>
              </a:extLst>
            </a:blip>
            <a:stretch>
              <a:fillRect l="0" t="-177" r="0" b="-177"/>
            </a:stretch>
          </a:blipFill>
        </p:spPr>
      </p:sp>
      <p:sp>
        <p:nvSpPr>
          <p:cNvPr name="Freeform 5" id="5"/>
          <p:cNvSpPr/>
          <p:nvPr/>
        </p:nvSpPr>
        <p:spPr>
          <a:xfrm flipH="false" flipV="false" rot="0">
            <a:off x="14826812" y="8516366"/>
            <a:ext cx="3461264" cy="1373639"/>
          </a:xfrm>
          <a:custGeom>
            <a:avLst/>
            <a:gdLst/>
            <a:ahLst/>
            <a:cxnLst/>
            <a:rect r="r" b="b" t="t" l="l"/>
            <a:pathLst>
              <a:path h="1373639" w="3461264">
                <a:moveTo>
                  <a:pt x="0" y="0"/>
                </a:moveTo>
                <a:lnTo>
                  <a:pt x="3461264" y="0"/>
                </a:lnTo>
                <a:lnTo>
                  <a:pt x="3461264" y="1373639"/>
                </a:lnTo>
                <a:lnTo>
                  <a:pt x="0" y="13736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480474" y="1213009"/>
            <a:ext cx="9513408" cy="1695450"/>
          </a:xfrm>
          <a:prstGeom prst="rect">
            <a:avLst/>
          </a:prstGeom>
        </p:spPr>
        <p:txBody>
          <a:bodyPr anchor="t" rtlCol="false" tIns="0" lIns="0" bIns="0" rIns="0">
            <a:spAutoFit/>
          </a:bodyPr>
          <a:lstStyle/>
          <a:p>
            <a:pPr algn="l">
              <a:lnSpc>
                <a:spcPts val="12599"/>
              </a:lnSpc>
            </a:pPr>
            <a:r>
              <a:rPr lang="en-US" sz="9000" b="true">
                <a:solidFill>
                  <a:srgbClr val="003EA8"/>
                </a:solidFill>
                <a:latin typeface="Muli Bold"/>
                <a:ea typeface="Muli Bold"/>
                <a:cs typeface="Muli Bold"/>
                <a:sym typeface="Muli Bold"/>
              </a:rPr>
              <a:t>Hướng phát triển</a:t>
            </a:r>
          </a:p>
        </p:txBody>
      </p:sp>
      <p:sp>
        <p:nvSpPr>
          <p:cNvPr name="TextBox 7" id="7"/>
          <p:cNvSpPr txBox="true"/>
          <p:nvPr/>
        </p:nvSpPr>
        <p:spPr>
          <a:xfrm rot="0">
            <a:off x="3239910" y="4029346"/>
            <a:ext cx="13794913" cy="1649095"/>
          </a:xfrm>
          <a:prstGeom prst="rect">
            <a:avLst/>
          </a:prstGeom>
        </p:spPr>
        <p:txBody>
          <a:bodyPr anchor="t" rtlCol="false" tIns="0" lIns="0" bIns="0" rIns="0">
            <a:spAutoFit/>
          </a:bodyPr>
          <a:lstStyle/>
          <a:p>
            <a:pPr algn="l">
              <a:lnSpc>
                <a:spcPts val="4370"/>
              </a:lnSpc>
            </a:pPr>
            <a:r>
              <a:rPr lang="en-US" sz="3400">
                <a:solidFill>
                  <a:srgbClr val="000000"/>
                </a:solidFill>
                <a:latin typeface="Cabin"/>
                <a:ea typeface="Cabin"/>
                <a:cs typeface="Cabin"/>
                <a:sym typeface="Cabin"/>
              </a:rPr>
              <a:t>Nâng cao độ chính xác của mô hình nhận diện sản phẩm: Tối ưu hóa mô hình Vision Transformer và áp dụng các kỹ thuật tăng cường dữ liệu để cải thiện khả năng nhận diện trong các tình huống thực tế.</a:t>
            </a:r>
          </a:p>
        </p:txBody>
      </p:sp>
      <p:sp>
        <p:nvSpPr>
          <p:cNvPr name="TextBox 8" id="8"/>
          <p:cNvSpPr txBox="true"/>
          <p:nvPr/>
        </p:nvSpPr>
        <p:spPr>
          <a:xfrm rot="0">
            <a:off x="3239910" y="5951584"/>
            <a:ext cx="13519014" cy="1096645"/>
          </a:xfrm>
          <a:prstGeom prst="rect">
            <a:avLst/>
          </a:prstGeom>
        </p:spPr>
        <p:txBody>
          <a:bodyPr anchor="t" rtlCol="false" tIns="0" lIns="0" bIns="0" rIns="0">
            <a:spAutoFit/>
          </a:bodyPr>
          <a:lstStyle/>
          <a:p>
            <a:pPr algn="l">
              <a:lnSpc>
                <a:spcPts val="4370"/>
              </a:lnSpc>
            </a:pPr>
            <a:r>
              <a:rPr lang="en-US" sz="3400">
                <a:solidFill>
                  <a:srgbClr val="000000"/>
                </a:solidFill>
                <a:latin typeface="Cabin"/>
                <a:ea typeface="Cabin"/>
                <a:cs typeface="Cabin"/>
                <a:sym typeface="Cabin"/>
              </a:rPr>
              <a:t>Tích hợp các tính năng quản lý cửa hàng: quản lý sản phẩm, quản lý đơn hàng...</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8872347"/>
            <a:ext cx="4482903" cy="1414653"/>
            <a:chOff x="0" y="0"/>
            <a:chExt cx="5977204" cy="1886204"/>
          </a:xfrm>
        </p:grpSpPr>
        <p:sp>
          <p:nvSpPr>
            <p:cNvPr name="Freeform 3" id="3"/>
            <p:cNvSpPr/>
            <p:nvPr/>
          </p:nvSpPr>
          <p:spPr>
            <a:xfrm flipH="false" flipV="false" rot="0">
              <a:off x="0" y="0"/>
              <a:ext cx="5977255" cy="1886204"/>
            </a:xfrm>
            <a:custGeom>
              <a:avLst/>
              <a:gdLst/>
              <a:ahLst/>
              <a:cxnLst/>
              <a:rect r="r" b="b" t="t" l="l"/>
              <a:pathLst>
                <a:path h="1886204" w="5977255">
                  <a:moveTo>
                    <a:pt x="0" y="0"/>
                  </a:moveTo>
                  <a:lnTo>
                    <a:pt x="5977255" y="0"/>
                  </a:lnTo>
                  <a:lnTo>
                    <a:pt x="5977255" y="1886204"/>
                  </a:lnTo>
                  <a:lnTo>
                    <a:pt x="0" y="1886204"/>
                  </a:lnTo>
                  <a:lnTo>
                    <a:pt x="0" y="0"/>
                  </a:lnTo>
                  <a:close/>
                </a:path>
              </a:pathLst>
            </a:custGeom>
            <a:blipFill>
              <a:blip r:embed="rId2"/>
              <a:stretch>
                <a:fillRect l="-177" t="0" r="-177" b="0"/>
              </a:stretch>
            </a:blipFill>
          </p:spPr>
        </p:sp>
      </p:grpSp>
      <p:sp>
        <p:nvSpPr>
          <p:cNvPr name="Freeform 4" id="4"/>
          <p:cNvSpPr/>
          <p:nvPr/>
        </p:nvSpPr>
        <p:spPr>
          <a:xfrm flipH="false" flipV="false" rot="0">
            <a:off x="14826812" y="8516366"/>
            <a:ext cx="3461264" cy="1373639"/>
          </a:xfrm>
          <a:custGeom>
            <a:avLst/>
            <a:gdLst/>
            <a:ahLst/>
            <a:cxnLst/>
            <a:rect r="r" b="b" t="t" l="l"/>
            <a:pathLst>
              <a:path h="1373639" w="3461264">
                <a:moveTo>
                  <a:pt x="0" y="0"/>
                </a:moveTo>
                <a:lnTo>
                  <a:pt x="3461264" y="0"/>
                </a:lnTo>
                <a:lnTo>
                  <a:pt x="3461264" y="1373639"/>
                </a:lnTo>
                <a:lnTo>
                  <a:pt x="0" y="13736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3503" y="-63503"/>
            <a:ext cx="18414997" cy="3019892"/>
          </a:xfrm>
          <a:custGeom>
            <a:avLst/>
            <a:gdLst/>
            <a:ahLst/>
            <a:cxnLst/>
            <a:rect r="r" b="b" t="t" l="l"/>
            <a:pathLst>
              <a:path h="3019892" w="18414997">
                <a:moveTo>
                  <a:pt x="0" y="0"/>
                </a:moveTo>
                <a:lnTo>
                  <a:pt x="18414997" y="0"/>
                </a:lnTo>
                <a:lnTo>
                  <a:pt x="18414997" y="3019892"/>
                </a:lnTo>
                <a:lnTo>
                  <a:pt x="0" y="3019892"/>
                </a:lnTo>
                <a:lnTo>
                  <a:pt x="0" y="0"/>
                </a:lnTo>
                <a:close/>
              </a:path>
            </a:pathLst>
          </a:custGeom>
          <a:blipFill>
            <a:blip r:embed="rId5">
              <a:extLst>
                <a:ext uri="{96DAC541-7B7A-43D3-8B79-37D633B846F1}">
                  <asvg:svgBlip xmlns:asvg="http://schemas.microsoft.com/office/drawing/2016/SVG/main" r:embed="rId6"/>
                </a:ext>
              </a:extLst>
            </a:blip>
            <a:stretch>
              <a:fillRect l="0" t="-132" r="0" b="-132"/>
            </a:stretch>
          </a:blipFill>
        </p:spPr>
      </p:sp>
      <p:sp>
        <p:nvSpPr>
          <p:cNvPr name="TextBox 6" id="6"/>
          <p:cNvSpPr txBox="true"/>
          <p:nvPr/>
        </p:nvSpPr>
        <p:spPr>
          <a:xfrm rot="0">
            <a:off x="4080872" y="3787473"/>
            <a:ext cx="10328348" cy="2758916"/>
          </a:xfrm>
          <a:prstGeom prst="rect">
            <a:avLst/>
          </a:prstGeom>
        </p:spPr>
        <p:txBody>
          <a:bodyPr anchor="t" rtlCol="false" tIns="0" lIns="0" bIns="0" rIns="0">
            <a:spAutoFit/>
          </a:bodyPr>
          <a:lstStyle/>
          <a:p>
            <a:pPr algn="ctr">
              <a:lnSpc>
                <a:spcPts val="10800"/>
              </a:lnSpc>
            </a:pPr>
            <a:r>
              <a:rPr lang="en-US" sz="9000" b="true">
                <a:solidFill>
                  <a:srgbClr val="003EA8"/>
                </a:solidFill>
                <a:latin typeface="Muli Bold"/>
                <a:ea typeface="Muli Bold"/>
                <a:cs typeface="Muli Bold"/>
                <a:sym typeface="Muli Bold"/>
              </a:rPr>
              <a:t>Nhóm em xin chân thành cảm ơn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00868" y="0"/>
            <a:ext cx="2987284" cy="1512447"/>
          </a:xfrm>
          <a:custGeom>
            <a:avLst/>
            <a:gdLst/>
            <a:ahLst/>
            <a:cxnLst/>
            <a:rect r="r" b="b" t="t" l="l"/>
            <a:pathLst>
              <a:path h="1512447" w="2987284">
                <a:moveTo>
                  <a:pt x="0" y="0"/>
                </a:moveTo>
                <a:lnTo>
                  <a:pt x="2987284" y="0"/>
                </a:lnTo>
                <a:lnTo>
                  <a:pt x="2987284" y="1512447"/>
                </a:lnTo>
                <a:lnTo>
                  <a:pt x="0" y="1512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6383" y="291716"/>
            <a:ext cx="437518" cy="628650"/>
          </a:xfrm>
          <a:custGeom>
            <a:avLst/>
            <a:gdLst/>
            <a:ahLst/>
            <a:cxnLst/>
            <a:rect r="r" b="b" t="t" l="l"/>
            <a:pathLst>
              <a:path h="628650" w="437518">
                <a:moveTo>
                  <a:pt x="0" y="0"/>
                </a:moveTo>
                <a:lnTo>
                  <a:pt x="437518" y="0"/>
                </a:lnTo>
                <a:lnTo>
                  <a:pt x="437518" y="628650"/>
                </a:lnTo>
                <a:lnTo>
                  <a:pt x="0" y="628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71528" y="1962468"/>
            <a:ext cx="6367505" cy="4112347"/>
            <a:chOff x="0" y="0"/>
            <a:chExt cx="8490007" cy="5483129"/>
          </a:xfrm>
        </p:grpSpPr>
        <p:sp>
          <p:nvSpPr>
            <p:cNvPr name="Freeform 5" id="5"/>
            <p:cNvSpPr/>
            <p:nvPr/>
          </p:nvSpPr>
          <p:spPr>
            <a:xfrm flipH="false" flipV="false" rot="0">
              <a:off x="0" y="0"/>
              <a:ext cx="8489950" cy="5483098"/>
            </a:xfrm>
            <a:custGeom>
              <a:avLst/>
              <a:gdLst/>
              <a:ahLst/>
              <a:cxnLst/>
              <a:rect r="r" b="b" t="t" l="l"/>
              <a:pathLst>
                <a:path h="5483098" w="8489950">
                  <a:moveTo>
                    <a:pt x="0" y="0"/>
                  </a:moveTo>
                  <a:lnTo>
                    <a:pt x="8489950" y="0"/>
                  </a:lnTo>
                  <a:lnTo>
                    <a:pt x="8489950" y="5483098"/>
                  </a:lnTo>
                  <a:lnTo>
                    <a:pt x="0" y="5483098"/>
                  </a:lnTo>
                  <a:lnTo>
                    <a:pt x="0" y="0"/>
                  </a:lnTo>
                  <a:close/>
                </a:path>
              </a:pathLst>
            </a:custGeom>
            <a:blipFill>
              <a:blip r:embed="rId6"/>
              <a:stretch>
                <a:fillRect l="0" t="0" r="0" b="0"/>
              </a:stretch>
            </a:blipFill>
          </p:spPr>
        </p:sp>
      </p:grpSp>
      <p:grpSp>
        <p:nvGrpSpPr>
          <p:cNvPr name="Group 6" id="6"/>
          <p:cNvGrpSpPr/>
          <p:nvPr/>
        </p:nvGrpSpPr>
        <p:grpSpPr>
          <a:xfrm rot="0">
            <a:off x="10294550" y="1962468"/>
            <a:ext cx="6428118" cy="4112347"/>
            <a:chOff x="0" y="0"/>
            <a:chExt cx="8570824" cy="5483129"/>
          </a:xfrm>
        </p:grpSpPr>
        <p:sp>
          <p:nvSpPr>
            <p:cNvPr name="Freeform 7" id="7"/>
            <p:cNvSpPr/>
            <p:nvPr/>
          </p:nvSpPr>
          <p:spPr>
            <a:xfrm flipH="false" flipV="false" rot="0">
              <a:off x="0" y="0"/>
              <a:ext cx="8570849" cy="5483098"/>
            </a:xfrm>
            <a:custGeom>
              <a:avLst/>
              <a:gdLst/>
              <a:ahLst/>
              <a:cxnLst/>
              <a:rect r="r" b="b" t="t" l="l"/>
              <a:pathLst>
                <a:path h="5483098" w="8570849">
                  <a:moveTo>
                    <a:pt x="0" y="0"/>
                  </a:moveTo>
                  <a:lnTo>
                    <a:pt x="8570849" y="0"/>
                  </a:lnTo>
                  <a:lnTo>
                    <a:pt x="8570849" y="5483098"/>
                  </a:lnTo>
                  <a:lnTo>
                    <a:pt x="0" y="5483098"/>
                  </a:lnTo>
                  <a:lnTo>
                    <a:pt x="0" y="0"/>
                  </a:lnTo>
                  <a:close/>
                </a:path>
              </a:pathLst>
            </a:custGeom>
            <a:blipFill>
              <a:blip r:embed="rId7"/>
              <a:stretch>
                <a:fillRect l="0" t="0" r="0" b="0"/>
              </a:stretch>
            </a:blipFill>
          </p:spPr>
        </p:sp>
      </p:grpSp>
      <p:pic>
        <p:nvPicPr>
          <p:cNvPr name="Picture 8" id="8"/>
          <p:cNvPicPr>
            <a:picLocks noChangeAspect="true"/>
          </p:cNvPicPr>
          <p:nvPr/>
        </p:nvPicPr>
        <p:blipFill>
          <a:blip r:embed="rId8"/>
          <a:srcRect l="0" t="0" r="204" b="0"/>
          <a:stretch>
            <a:fillRect/>
          </a:stretch>
        </p:blipFill>
        <p:spPr>
          <a:xfrm flipH="false" flipV="false" rot="-5400000">
            <a:off x="8600079" y="3719588"/>
            <a:ext cx="733425" cy="819470"/>
          </a:xfrm>
          <a:prstGeom prst="rect">
            <a:avLst/>
          </a:prstGeom>
        </p:spPr>
      </p:pic>
      <p:sp>
        <p:nvSpPr>
          <p:cNvPr name="TextBox 9" id="9"/>
          <p:cNvSpPr txBox="true"/>
          <p:nvPr/>
        </p:nvSpPr>
        <p:spPr>
          <a:xfrm rot="0">
            <a:off x="2917961" y="6476654"/>
            <a:ext cx="3671292" cy="395605"/>
          </a:xfrm>
          <a:prstGeom prst="rect">
            <a:avLst/>
          </a:prstGeom>
        </p:spPr>
        <p:txBody>
          <a:bodyPr anchor="t" rtlCol="false" tIns="0" lIns="0" bIns="0" rIns="0">
            <a:spAutoFit/>
          </a:bodyPr>
          <a:lstStyle/>
          <a:p>
            <a:pPr algn="ctr">
              <a:lnSpc>
                <a:spcPts val="3184"/>
              </a:lnSpc>
            </a:pPr>
            <a:r>
              <a:rPr lang="en-US" sz="2499" b="true">
                <a:solidFill>
                  <a:srgbClr val="000000"/>
                </a:solidFill>
                <a:latin typeface="Cabin Bold"/>
                <a:ea typeface="Cabin Bold"/>
                <a:cs typeface="Cabin Bold"/>
                <a:sym typeface="Cabin Bold"/>
              </a:rPr>
              <a:t>Tăng Trưởng Ngành Bán Lẻ</a:t>
            </a:r>
          </a:p>
        </p:txBody>
      </p:sp>
      <p:sp>
        <p:nvSpPr>
          <p:cNvPr name="TextBox 10" id="10"/>
          <p:cNvSpPr txBox="true"/>
          <p:nvPr/>
        </p:nvSpPr>
        <p:spPr>
          <a:xfrm rot="0">
            <a:off x="11310162" y="6476654"/>
            <a:ext cx="4323606" cy="395605"/>
          </a:xfrm>
          <a:prstGeom prst="rect">
            <a:avLst/>
          </a:prstGeom>
        </p:spPr>
        <p:txBody>
          <a:bodyPr anchor="t" rtlCol="false" tIns="0" lIns="0" bIns="0" rIns="0">
            <a:spAutoFit/>
          </a:bodyPr>
          <a:lstStyle/>
          <a:p>
            <a:pPr algn="ctr">
              <a:lnSpc>
                <a:spcPts val="3184"/>
              </a:lnSpc>
            </a:pPr>
            <a:r>
              <a:rPr lang="en-US" sz="2499" b="true">
                <a:solidFill>
                  <a:srgbClr val="000000"/>
                </a:solidFill>
                <a:latin typeface="Cabin Bold"/>
                <a:ea typeface="Cabin Bold"/>
                <a:cs typeface="Cabin Bold"/>
                <a:sym typeface="Cabin Bold"/>
              </a:rPr>
              <a:t>Kèm theo hạn chế của QR Code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00868" y="0"/>
            <a:ext cx="2987284" cy="1512447"/>
          </a:xfrm>
          <a:custGeom>
            <a:avLst/>
            <a:gdLst/>
            <a:ahLst/>
            <a:cxnLst/>
            <a:rect r="r" b="b" t="t" l="l"/>
            <a:pathLst>
              <a:path h="1512447" w="2987284">
                <a:moveTo>
                  <a:pt x="0" y="0"/>
                </a:moveTo>
                <a:lnTo>
                  <a:pt x="2987284" y="0"/>
                </a:lnTo>
                <a:lnTo>
                  <a:pt x="2987284" y="1512447"/>
                </a:lnTo>
                <a:lnTo>
                  <a:pt x="0" y="1512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6383" y="291716"/>
            <a:ext cx="437518" cy="628650"/>
          </a:xfrm>
          <a:custGeom>
            <a:avLst/>
            <a:gdLst/>
            <a:ahLst/>
            <a:cxnLst/>
            <a:rect r="r" b="b" t="t" l="l"/>
            <a:pathLst>
              <a:path h="628650" w="437518">
                <a:moveTo>
                  <a:pt x="0" y="0"/>
                </a:moveTo>
                <a:lnTo>
                  <a:pt x="437518" y="0"/>
                </a:lnTo>
                <a:lnTo>
                  <a:pt x="437518" y="628650"/>
                </a:lnTo>
                <a:lnTo>
                  <a:pt x="0" y="628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240346" y="1841884"/>
            <a:ext cx="7256813" cy="4252039"/>
            <a:chOff x="0" y="0"/>
            <a:chExt cx="9675751" cy="5669385"/>
          </a:xfrm>
        </p:grpSpPr>
        <p:sp>
          <p:nvSpPr>
            <p:cNvPr name="Freeform 5" id="5"/>
            <p:cNvSpPr/>
            <p:nvPr/>
          </p:nvSpPr>
          <p:spPr>
            <a:xfrm flipH="false" flipV="false" rot="0">
              <a:off x="0" y="0"/>
              <a:ext cx="9675749" cy="5669407"/>
            </a:xfrm>
            <a:custGeom>
              <a:avLst/>
              <a:gdLst/>
              <a:ahLst/>
              <a:cxnLst/>
              <a:rect r="r" b="b" t="t" l="l"/>
              <a:pathLst>
                <a:path h="5669407" w="9675749">
                  <a:moveTo>
                    <a:pt x="0" y="0"/>
                  </a:moveTo>
                  <a:lnTo>
                    <a:pt x="9675749" y="0"/>
                  </a:lnTo>
                  <a:lnTo>
                    <a:pt x="9675749" y="5669407"/>
                  </a:lnTo>
                  <a:lnTo>
                    <a:pt x="0" y="5669407"/>
                  </a:lnTo>
                  <a:lnTo>
                    <a:pt x="0" y="0"/>
                  </a:lnTo>
                  <a:close/>
                </a:path>
              </a:pathLst>
            </a:custGeom>
            <a:blipFill>
              <a:blip r:embed="rId6"/>
              <a:stretch>
                <a:fillRect l="-21" t="0" r="-21" b="0"/>
              </a:stretch>
            </a:blipFill>
          </p:spPr>
        </p:sp>
      </p:grpSp>
      <p:grpSp>
        <p:nvGrpSpPr>
          <p:cNvPr name="Group 6" id="6"/>
          <p:cNvGrpSpPr/>
          <p:nvPr/>
        </p:nvGrpSpPr>
        <p:grpSpPr>
          <a:xfrm rot="0">
            <a:off x="10344307" y="1841884"/>
            <a:ext cx="6614960" cy="4408897"/>
            <a:chOff x="0" y="0"/>
            <a:chExt cx="8819947" cy="5878529"/>
          </a:xfrm>
        </p:grpSpPr>
        <p:sp>
          <p:nvSpPr>
            <p:cNvPr name="Freeform 7" id="7"/>
            <p:cNvSpPr/>
            <p:nvPr/>
          </p:nvSpPr>
          <p:spPr>
            <a:xfrm flipH="false" flipV="false" rot="0">
              <a:off x="0" y="0"/>
              <a:ext cx="8819896" cy="5878576"/>
            </a:xfrm>
            <a:custGeom>
              <a:avLst/>
              <a:gdLst/>
              <a:ahLst/>
              <a:cxnLst/>
              <a:rect r="r" b="b" t="t" l="l"/>
              <a:pathLst>
                <a:path h="5878576" w="8819896">
                  <a:moveTo>
                    <a:pt x="0" y="0"/>
                  </a:moveTo>
                  <a:lnTo>
                    <a:pt x="8819896" y="0"/>
                  </a:lnTo>
                  <a:lnTo>
                    <a:pt x="8819896" y="5878576"/>
                  </a:lnTo>
                  <a:lnTo>
                    <a:pt x="0" y="5878576"/>
                  </a:lnTo>
                  <a:lnTo>
                    <a:pt x="0" y="0"/>
                  </a:lnTo>
                  <a:close/>
                </a:path>
              </a:pathLst>
            </a:custGeom>
            <a:blipFill>
              <a:blip r:embed="rId7"/>
              <a:stretch>
                <a:fillRect l="0" t="-36" r="0" b="-35"/>
              </a:stretch>
            </a:blipFill>
          </p:spPr>
        </p:sp>
      </p:grpSp>
      <p:sp>
        <p:nvSpPr>
          <p:cNvPr name="TextBox 8" id="8"/>
          <p:cNvSpPr txBox="true"/>
          <p:nvPr/>
        </p:nvSpPr>
        <p:spPr>
          <a:xfrm rot="0">
            <a:off x="1467755" y="6799635"/>
            <a:ext cx="6752558" cy="795655"/>
          </a:xfrm>
          <a:prstGeom prst="rect">
            <a:avLst/>
          </a:prstGeom>
        </p:spPr>
        <p:txBody>
          <a:bodyPr anchor="t" rtlCol="false" tIns="0" lIns="0" bIns="0" rIns="0">
            <a:spAutoFit/>
          </a:bodyPr>
          <a:lstStyle/>
          <a:p>
            <a:pPr algn="ctr">
              <a:lnSpc>
                <a:spcPts val="3184"/>
              </a:lnSpc>
            </a:pPr>
            <a:r>
              <a:rPr lang="en-US" sz="2499" b="true">
                <a:solidFill>
                  <a:srgbClr val="000000"/>
                </a:solidFill>
                <a:latin typeface="Cabin Bold"/>
                <a:ea typeface="Cabin Bold"/>
                <a:cs typeface="Cabin Bold"/>
                <a:sym typeface="Cabin Bold"/>
              </a:rPr>
              <a:t>Nhu cầu  nhận diện sản phẩm bằng phương pháp khác</a:t>
            </a:r>
          </a:p>
        </p:txBody>
      </p:sp>
      <p:sp>
        <p:nvSpPr>
          <p:cNvPr name="TextBox 9" id="9"/>
          <p:cNvSpPr txBox="true"/>
          <p:nvPr/>
        </p:nvSpPr>
        <p:spPr>
          <a:xfrm rot="0">
            <a:off x="11033167" y="6799635"/>
            <a:ext cx="4798963" cy="395605"/>
          </a:xfrm>
          <a:prstGeom prst="rect">
            <a:avLst/>
          </a:prstGeom>
        </p:spPr>
        <p:txBody>
          <a:bodyPr anchor="t" rtlCol="false" tIns="0" lIns="0" bIns="0" rIns="0">
            <a:spAutoFit/>
          </a:bodyPr>
          <a:lstStyle/>
          <a:p>
            <a:pPr algn="ctr">
              <a:lnSpc>
                <a:spcPts val="3184"/>
              </a:lnSpc>
            </a:pPr>
            <a:r>
              <a:rPr lang="en-US" sz="2499" b="true">
                <a:solidFill>
                  <a:srgbClr val="000000"/>
                </a:solidFill>
                <a:latin typeface="Cabin Bold"/>
                <a:ea typeface="Cabin Bold"/>
                <a:cs typeface="Cabin Bold"/>
                <a:sym typeface="Cabin Bold"/>
              </a:rPr>
              <a:t>Nhận diện sản phẩm bằng hình ảnh</a:t>
            </a:r>
          </a:p>
        </p:txBody>
      </p:sp>
      <p:pic>
        <p:nvPicPr>
          <p:cNvPr name="Picture 10" id="10"/>
          <p:cNvPicPr>
            <a:picLocks noChangeAspect="true"/>
          </p:cNvPicPr>
          <p:nvPr/>
        </p:nvPicPr>
        <p:blipFill>
          <a:blip r:embed="rId8"/>
          <a:srcRect l="0" t="0" r="204" b="0"/>
          <a:stretch>
            <a:fillRect/>
          </a:stretch>
        </p:blipFill>
        <p:spPr>
          <a:xfrm flipH="false" flipV="false" rot="-5400000">
            <a:off x="9187022" y="3796587"/>
            <a:ext cx="733425" cy="819470"/>
          </a:xfrm>
          <a:prstGeom prst="rect">
            <a:avLst/>
          </a:prstGeom>
          <a:ln cap="sq">
            <a:noFill/>
            <a:prstDash val="solid"/>
          </a:ln>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25215" y="2447453"/>
            <a:ext cx="10918940" cy="9455310"/>
            <a:chOff x="0" y="0"/>
            <a:chExt cx="14558587" cy="12607080"/>
          </a:xfrm>
        </p:grpSpPr>
        <p:sp>
          <p:nvSpPr>
            <p:cNvPr name="Freeform 3" id="3"/>
            <p:cNvSpPr/>
            <p:nvPr/>
          </p:nvSpPr>
          <p:spPr>
            <a:xfrm flipH="false" flipV="false" rot="0">
              <a:off x="0" y="0"/>
              <a:ext cx="14558645" cy="12607036"/>
            </a:xfrm>
            <a:custGeom>
              <a:avLst/>
              <a:gdLst/>
              <a:ahLst/>
              <a:cxnLst/>
              <a:rect r="r" b="b" t="t" l="l"/>
              <a:pathLst>
                <a:path h="12607036" w="14558645">
                  <a:moveTo>
                    <a:pt x="10918952" y="0"/>
                  </a:moveTo>
                  <a:lnTo>
                    <a:pt x="3639693" y="0"/>
                  </a:lnTo>
                  <a:lnTo>
                    <a:pt x="0" y="6303518"/>
                  </a:lnTo>
                  <a:lnTo>
                    <a:pt x="3639693" y="12607036"/>
                  </a:lnTo>
                  <a:lnTo>
                    <a:pt x="10918952" y="12607036"/>
                  </a:lnTo>
                  <a:lnTo>
                    <a:pt x="14558645" y="6303518"/>
                  </a:lnTo>
                  <a:close/>
                </a:path>
              </a:pathLst>
            </a:custGeom>
            <a:blipFill>
              <a:blip r:embed="rId2"/>
              <a:stretch>
                <a:fillRect l="-11425" t="0" r="-11425" b="0"/>
              </a:stretch>
            </a:blipFill>
          </p:spPr>
        </p:sp>
      </p:grpSp>
      <p:sp>
        <p:nvSpPr>
          <p:cNvPr name="Freeform 4" id="4"/>
          <p:cNvSpPr/>
          <p:nvPr/>
        </p:nvSpPr>
        <p:spPr>
          <a:xfrm flipH="false" flipV="false" rot="0">
            <a:off x="4105179" y="8090781"/>
            <a:ext cx="4742962" cy="4392438"/>
          </a:xfrm>
          <a:custGeom>
            <a:avLst/>
            <a:gdLst/>
            <a:ahLst/>
            <a:cxnLst/>
            <a:rect r="r" b="b" t="t" l="l"/>
            <a:pathLst>
              <a:path h="4392438" w="4742962">
                <a:moveTo>
                  <a:pt x="0" y="0"/>
                </a:moveTo>
                <a:lnTo>
                  <a:pt x="4742962" y="0"/>
                </a:lnTo>
                <a:lnTo>
                  <a:pt x="4742962" y="4392438"/>
                </a:lnTo>
                <a:lnTo>
                  <a:pt x="0" y="43924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401291" y="-2348317"/>
            <a:ext cx="10210353" cy="6226137"/>
          </a:xfrm>
          <a:custGeom>
            <a:avLst/>
            <a:gdLst/>
            <a:ahLst/>
            <a:cxnLst/>
            <a:rect r="r" b="b" t="t" l="l"/>
            <a:pathLst>
              <a:path h="6226137" w="10210353">
                <a:moveTo>
                  <a:pt x="0" y="0"/>
                </a:moveTo>
                <a:lnTo>
                  <a:pt x="10210353" y="0"/>
                </a:lnTo>
                <a:lnTo>
                  <a:pt x="10210353" y="6226137"/>
                </a:lnTo>
                <a:lnTo>
                  <a:pt x="0" y="62261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9370137" y="1950331"/>
            <a:ext cx="8378506" cy="6140450"/>
          </a:xfrm>
          <a:prstGeom prst="rect">
            <a:avLst/>
          </a:prstGeom>
        </p:spPr>
        <p:txBody>
          <a:bodyPr anchor="t" rtlCol="false" tIns="0" lIns="0" bIns="0" rIns="0">
            <a:spAutoFit/>
          </a:bodyPr>
          <a:lstStyle/>
          <a:p>
            <a:pPr algn="l">
              <a:lnSpc>
                <a:spcPts val="12099"/>
              </a:lnSpc>
            </a:pPr>
            <a:r>
              <a:rPr lang="en-US" b="true" sz="9999" spc="299">
                <a:solidFill>
                  <a:srgbClr val="1836B2"/>
                </a:solidFill>
                <a:latin typeface="Cabin Bold"/>
                <a:ea typeface="Cabin Bold"/>
                <a:cs typeface="Cabin Bold"/>
                <a:sym typeface="Cabin Bold"/>
              </a:rPr>
              <a:t>2. GIỚI THIỆU BÀI TOÁN NHẬN DẠNG SẢN PHẨM</a:t>
            </a:r>
          </a:p>
        </p:txBody>
      </p:sp>
      <p:sp>
        <p:nvSpPr>
          <p:cNvPr name="Freeform 7" id="7"/>
          <p:cNvSpPr/>
          <p:nvPr/>
        </p:nvSpPr>
        <p:spPr>
          <a:xfrm flipH="false" flipV="false" rot="0">
            <a:off x="-2166876" y="-3778684"/>
            <a:ext cx="10210353" cy="6226137"/>
          </a:xfrm>
          <a:custGeom>
            <a:avLst/>
            <a:gdLst/>
            <a:ahLst/>
            <a:cxnLst/>
            <a:rect r="r" b="b" t="t" l="l"/>
            <a:pathLst>
              <a:path h="6226137" w="10210353">
                <a:moveTo>
                  <a:pt x="0" y="0"/>
                </a:moveTo>
                <a:lnTo>
                  <a:pt x="10210353" y="0"/>
                </a:lnTo>
                <a:lnTo>
                  <a:pt x="10210353" y="6226137"/>
                </a:lnTo>
                <a:lnTo>
                  <a:pt x="0" y="62261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00868" y="0"/>
            <a:ext cx="2987284" cy="1512447"/>
          </a:xfrm>
          <a:custGeom>
            <a:avLst/>
            <a:gdLst/>
            <a:ahLst/>
            <a:cxnLst/>
            <a:rect r="r" b="b" t="t" l="l"/>
            <a:pathLst>
              <a:path h="1512447" w="2987284">
                <a:moveTo>
                  <a:pt x="0" y="0"/>
                </a:moveTo>
                <a:lnTo>
                  <a:pt x="2987284" y="0"/>
                </a:lnTo>
                <a:lnTo>
                  <a:pt x="2987284" y="1512447"/>
                </a:lnTo>
                <a:lnTo>
                  <a:pt x="0" y="1512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96383" y="291716"/>
            <a:ext cx="437518" cy="628650"/>
          </a:xfrm>
          <a:custGeom>
            <a:avLst/>
            <a:gdLst/>
            <a:ahLst/>
            <a:cxnLst/>
            <a:rect r="r" b="b" t="t" l="l"/>
            <a:pathLst>
              <a:path h="628650" w="437518">
                <a:moveTo>
                  <a:pt x="0" y="0"/>
                </a:moveTo>
                <a:lnTo>
                  <a:pt x="437518" y="0"/>
                </a:lnTo>
                <a:lnTo>
                  <a:pt x="437518" y="628650"/>
                </a:lnTo>
                <a:lnTo>
                  <a:pt x="0" y="628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4" id="4"/>
          <p:cNvPicPr>
            <a:picLocks noChangeAspect="true"/>
          </p:cNvPicPr>
          <p:nvPr/>
        </p:nvPicPr>
        <p:blipFill>
          <a:blip r:embed="rId6"/>
          <a:srcRect l="0" t="0" r="204" b="0"/>
          <a:stretch>
            <a:fillRect/>
          </a:stretch>
        </p:blipFill>
        <p:spPr>
          <a:xfrm flipH="false" flipV="false" rot="-5400000">
            <a:off x="5794248" y="5542190"/>
            <a:ext cx="733425" cy="819470"/>
          </a:xfrm>
          <a:prstGeom prst="rect">
            <a:avLst/>
          </a:prstGeom>
        </p:spPr>
      </p:pic>
      <p:pic>
        <p:nvPicPr>
          <p:cNvPr name="Picture 5" id="5"/>
          <p:cNvPicPr>
            <a:picLocks noChangeAspect="true"/>
          </p:cNvPicPr>
          <p:nvPr/>
        </p:nvPicPr>
        <p:blipFill>
          <a:blip r:embed="rId6"/>
          <a:srcRect l="0" t="0" r="204" b="0"/>
          <a:stretch>
            <a:fillRect/>
          </a:stretch>
        </p:blipFill>
        <p:spPr>
          <a:xfrm flipH="false" flipV="false" rot="-5400000">
            <a:off x="10708803" y="5542190"/>
            <a:ext cx="733425" cy="819470"/>
          </a:xfrm>
          <a:prstGeom prst="rect">
            <a:avLst/>
          </a:prstGeom>
        </p:spPr>
      </p:pic>
      <p:grpSp>
        <p:nvGrpSpPr>
          <p:cNvPr name="Group 6" id="6"/>
          <p:cNvGrpSpPr/>
          <p:nvPr/>
        </p:nvGrpSpPr>
        <p:grpSpPr>
          <a:xfrm rot="0">
            <a:off x="12043791" y="4735225"/>
            <a:ext cx="4327639" cy="2433398"/>
            <a:chOff x="0" y="0"/>
            <a:chExt cx="5770185" cy="3244531"/>
          </a:xfrm>
        </p:grpSpPr>
        <p:sp>
          <p:nvSpPr>
            <p:cNvPr name="Freeform 7" id="7"/>
            <p:cNvSpPr/>
            <p:nvPr/>
          </p:nvSpPr>
          <p:spPr>
            <a:xfrm flipH="false" flipV="false" rot="0">
              <a:off x="0" y="0"/>
              <a:ext cx="5770245" cy="3244469"/>
            </a:xfrm>
            <a:custGeom>
              <a:avLst/>
              <a:gdLst/>
              <a:ahLst/>
              <a:cxnLst/>
              <a:rect r="r" b="b" t="t" l="l"/>
              <a:pathLst>
                <a:path h="3244469" w="5770245">
                  <a:moveTo>
                    <a:pt x="0" y="0"/>
                  </a:moveTo>
                  <a:lnTo>
                    <a:pt x="5770245" y="0"/>
                  </a:lnTo>
                  <a:lnTo>
                    <a:pt x="5770245" y="3244469"/>
                  </a:lnTo>
                  <a:lnTo>
                    <a:pt x="0" y="3244469"/>
                  </a:lnTo>
                  <a:lnTo>
                    <a:pt x="0" y="0"/>
                  </a:lnTo>
                  <a:close/>
                </a:path>
              </a:pathLst>
            </a:custGeom>
            <a:blipFill>
              <a:blip r:embed="rId7"/>
              <a:stretch>
                <a:fillRect l="0" t="-73" r="1" b="-75"/>
              </a:stretch>
            </a:blipFill>
          </p:spPr>
        </p:sp>
      </p:grpSp>
      <p:sp>
        <p:nvSpPr>
          <p:cNvPr name="Freeform 8" id="8"/>
          <p:cNvSpPr/>
          <p:nvPr/>
        </p:nvSpPr>
        <p:spPr>
          <a:xfrm flipH="false" flipV="false" rot="0">
            <a:off x="2532724" y="4566148"/>
            <a:ext cx="2771551" cy="2771551"/>
          </a:xfrm>
          <a:custGeom>
            <a:avLst/>
            <a:gdLst/>
            <a:ahLst/>
            <a:cxnLst/>
            <a:rect r="r" b="b" t="t" l="l"/>
            <a:pathLst>
              <a:path h="2771551" w="2771551">
                <a:moveTo>
                  <a:pt x="0" y="0"/>
                </a:moveTo>
                <a:lnTo>
                  <a:pt x="2771552" y="0"/>
                </a:lnTo>
                <a:lnTo>
                  <a:pt x="2771552" y="2771552"/>
                </a:lnTo>
                <a:lnTo>
                  <a:pt x="0" y="2771552"/>
                </a:lnTo>
                <a:lnTo>
                  <a:pt x="0" y="0"/>
                </a:lnTo>
                <a:close/>
              </a:path>
            </a:pathLst>
          </a:custGeom>
          <a:blipFill>
            <a:blip r:embed="rId8"/>
            <a:stretch>
              <a:fillRect l="0" t="0" r="0" b="0"/>
            </a:stretch>
          </a:blipFill>
        </p:spPr>
      </p:sp>
      <p:sp>
        <p:nvSpPr>
          <p:cNvPr name="Freeform 9" id="9"/>
          <p:cNvSpPr/>
          <p:nvPr/>
        </p:nvSpPr>
        <p:spPr>
          <a:xfrm flipH="false" flipV="false" rot="0">
            <a:off x="6774535" y="5026720"/>
            <a:ext cx="3687406" cy="1850407"/>
          </a:xfrm>
          <a:custGeom>
            <a:avLst/>
            <a:gdLst/>
            <a:ahLst/>
            <a:cxnLst/>
            <a:rect r="r" b="b" t="t" l="l"/>
            <a:pathLst>
              <a:path h="1850407" w="3687406">
                <a:moveTo>
                  <a:pt x="0" y="0"/>
                </a:moveTo>
                <a:lnTo>
                  <a:pt x="3687406" y="0"/>
                </a:lnTo>
                <a:lnTo>
                  <a:pt x="3687406" y="1850408"/>
                </a:lnTo>
                <a:lnTo>
                  <a:pt x="0" y="1850408"/>
                </a:lnTo>
                <a:lnTo>
                  <a:pt x="0" y="0"/>
                </a:lnTo>
                <a:close/>
              </a:path>
            </a:pathLst>
          </a:custGeom>
          <a:blipFill>
            <a:blip r:embed="rId9"/>
            <a:stretch>
              <a:fillRect l="0" t="0" r="0" b="0"/>
            </a:stretch>
          </a:blipFill>
        </p:spPr>
      </p:sp>
      <p:sp>
        <p:nvSpPr>
          <p:cNvPr name="TextBox 10" id="10"/>
          <p:cNvSpPr txBox="true"/>
          <p:nvPr/>
        </p:nvSpPr>
        <p:spPr>
          <a:xfrm rot="0">
            <a:off x="6059412" y="1305271"/>
            <a:ext cx="5984379" cy="395605"/>
          </a:xfrm>
          <a:prstGeom prst="rect">
            <a:avLst/>
          </a:prstGeom>
        </p:spPr>
        <p:txBody>
          <a:bodyPr anchor="t" rtlCol="false" tIns="0" lIns="0" bIns="0" rIns="0">
            <a:spAutoFit/>
          </a:bodyPr>
          <a:lstStyle/>
          <a:p>
            <a:pPr algn="l">
              <a:lnSpc>
                <a:spcPts val="3184"/>
              </a:lnSpc>
            </a:pPr>
            <a:r>
              <a:rPr lang="en-US" sz="2499" b="true">
                <a:solidFill>
                  <a:srgbClr val="000000"/>
                </a:solidFill>
                <a:latin typeface="Cabin Bold"/>
                <a:ea typeface="Cabin Bold"/>
                <a:cs typeface="Cabin Bold"/>
                <a:sym typeface="Cabin Bold"/>
              </a:rPr>
              <a:t>Tổng quan về luồng hoạt động của hệ thống</a:t>
            </a:r>
          </a:p>
        </p:txBody>
      </p:sp>
      <p:sp>
        <p:nvSpPr>
          <p:cNvPr name="TextBox 11" id="11"/>
          <p:cNvSpPr txBox="true"/>
          <p:nvPr/>
        </p:nvSpPr>
        <p:spPr>
          <a:xfrm rot="0">
            <a:off x="3091968" y="3404126"/>
            <a:ext cx="1653064" cy="387960"/>
          </a:xfrm>
          <a:prstGeom prst="rect">
            <a:avLst/>
          </a:prstGeom>
        </p:spPr>
        <p:txBody>
          <a:bodyPr anchor="t" rtlCol="false" tIns="0" lIns="0" bIns="0" rIns="0">
            <a:spAutoFit/>
          </a:bodyPr>
          <a:lstStyle/>
          <a:p>
            <a:pPr algn="ctr">
              <a:lnSpc>
                <a:spcPts val="2930"/>
              </a:lnSpc>
            </a:pPr>
            <a:r>
              <a:rPr lang="en-US" sz="2300" b="true">
                <a:solidFill>
                  <a:srgbClr val="000000"/>
                </a:solidFill>
                <a:latin typeface="Cabin Bold"/>
                <a:ea typeface="Cabin Bold"/>
                <a:cs typeface="Cabin Bold"/>
                <a:sym typeface="Cabin Bold"/>
              </a:rPr>
              <a:t>Sản phẩm</a:t>
            </a:r>
          </a:p>
        </p:txBody>
      </p:sp>
      <p:sp>
        <p:nvSpPr>
          <p:cNvPr name="TextBox 12" id="12"/>
          <p:cNvSpPr txBox="true"/>
          <p:nvPr/>
        </p:nvSpPr>
        <p:spPr>
          <a:xfrm rot="0">
            <a:off x="12846431" y="3404126"/>
            <a:ext cx="2708551" cy="387960"/>
          </a:xfrm>
          <a:prstGeom prst="rect">
            <a:avLst/>
          </a:prstGeom>
        </p:spPr>
        <p:txBody>
          <a:bodyPr anchor="t" rtlCol="false" tIns="0" lIns="0" bIns="0" rIns="0">
            <a:spAutoFit/>
          </a:bodyPr>
          <a:lstStyle/>
          <a:p>
            <a:pPr algn="ctr">
              <a:lnSpc>
                <a:spcPts val="2930"/>
              </a:lnSpc>
            </a:pPr>
            <a:r>
              <a:rPr lang="en-US" sz="2300" b="true">
                <a:solidFill>
                  <a:srgbClr val="000000"/>
                </a:solidFill>
                <a:latin typeface="Cabin Bold"/>
                <a:ea typeface="Cabin Bold"/>
                <a:cs typeface="Cabin Bold"/>
                <a:sym typeface="Cabin Bold"/>
              </a:rPr>
              <a:t>Thông tin sản phẩm</a:t>
            </a:r>
          </a:p>
        </p:txBody>
      </p:sp>
      <p:sp>
        <p:nvSpPr>
          <p:cNvPr name="TextBox 13" id="13"/>
          <p:cNvSpPr txBox="true"/>
          <p:nvPr/>
        </p:nvSpPr>
        <p:spPr>
          <a:xfrm rot="0">
            <a:off x="7193213" y="3404126"/>
            <a:ext cx="2623436" cy="387960"/>
          </a:xfrm>
          <a:prstGeom prst="rect">
            <a:avLst/>
          </a:prstGeom>
        </p:spPr>
        <p:txBody>
          <a:bodyPr anchor="t" rtlCol="false" tIns="0" lIns="0" bIns="0" rIns="0">
            <a:spAutoFit/>
          </a:bodyPr>
          <a:lstStyle/>
          <a:p>
            <a:pPr algn="ctr">
              <a:lnSpc>
                <a:spcPts val="2930"/>
              </a:lnSpc>
            </a:pPr>
            <a:r>
              <a:rPr lang="en-US" sz="2300" b="true">
                <a:solidFill>
                  <a:srgbClr val="000000"/>
                </a:solidFill>
                <a:latin typeface="Cabin Bold"/>
                <a:ea typeface="Cabin Bold"/>
                <a:cs typeface="Cabin Bold"/>
                <a:sym typeface="Cabin Bold"/>
              </a:rPr>
              <a:t>Nhận diện sản phẩm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25186" y="-38757"/>
            <a:ext cx="10736190" cy="9297057"/>
            <a:chOff x="0" y="0"/>
            <a:chExt cx="14314920" cy="12396076"/>
          </a:xfrm>
        </p:grpSpPr>
        <p:sp>
          <p:nvSpPr>
            <p:cNvPr name="Freeform 3" id="3"/>
            <p:cNvSpPr/>
            <p:nvPr/>
          </p:nvSpPr>
          <p:spPr>
            <a:xfrm flipH="false" flipV="false" rot="0">
              <a:off x="0" y="0"/>
              <a:ext cx="14314932" cy="12396089"/>
            </a:xfrm>
            <a:custGeom>
              <a:avLst/>
              <a:gdLst/>
              <a:ahLst/>
              <a:cxnLst/>
              <a:rect r="r" b="b" t="t" l="l"/>
              <a:pathLst>
                <a:path h="12396089" w="14314932">
                  <a:moveTo>
                    <a:pt x="10736199" y="0"/>
                  </a:moveTo>
                  <a:lnTo>
                    <a:pt x="3578733" y="0"/>
                  </a:lnTo>
                  <a:lnTo>
                    <a:pt x="0" y="6197981"/>
                  </a:lnTo>
                  <a:lnTo>
                    <a:pt x="3578733" y="12396089"/>
                  </a:lnTo>
                  <a:lnTo>
                    <a:pt x="10736199" y="12396089"/>
                  </a:lnTo>
                  <a:lnTo>
                    <a:pt x="14314932" y="6198108"/>
                  </a:lnTo>
                  <a:close/>
                </a:path>
              </a:pathLst>
            </a:custGeom>
            <a:blipFill>
              <a:blip r:embed="rId2"/>
              <a:stretch>
                <a:fillRect l="-20995" t="0" r="-20995" b="0"/>
              </a:stretch>
            </a:blipFill>
          </p:spPr>
        </p:sp>
      </p:grpSp>
      <p:sp>
        <p:nvSpPr>
          <p:cNvPr name="Freeform 4" id="4"/>
          <p:cNvSpPr/>
          <p:nvPr/>
        </p:nvSpPr>
        <p:spPr>
          <a:xfrm flipH="true" flipV="false" rot="0">
            <a:off x="12015079" y="7254021"/>
            <a:ext cx="7156403" cy="4086071"/>
          </a:xfrm>
          <a:custGeom>
            <a:avLst/>
            <a:gdLst/>
            <a:ahLst/>
            <a:cxnLst/>
            <a:rect r="r" b="b" t="t" l="l"/>
            <a:pathLst>
              <a:path h="4086071" w="7156403">
                <a:moveTo>
                  <a:pt x="7156403" y="0"/>
                </a:moveTo>
                <a:lnTo>
                  <a:pt x="0" y="0"/>
                </a:lnTo>
                <a:lnTo>
                  <a:pt x="0" y="4086071"/>
                </a:lnTo>
                <a:lnTo>
                  <a:pt x="7156403" y="4086071"/>
                </a:lnTo>
                <a:lnTo>
                  <a:pt x="7156403" y="0"/>
                </a:lnTo>
                <a:close/>
              </a:path>
            </a:pathLst>
          </a:custGeom>
          <a:blipFill>
            <a:blip r:embed="rId3">
              <a:extLst>
                <a:ext uri="{96DAC541-7B7A-43D3-8B79-37D633B846F1}">
                  <asvg:svgBlip xmlns:asvg="http://schemas.microsoft.com/office/drawing/2016/SVG/main" r:embed="rId4"/>
                </a:ext>
              </a:extLst>
            </a:blip>
            <a:stretch>
              <a:fillRect l="0" t="-25925" r="0" b="-25925"/>
            </a:stretch>
          </a:blipFill>
        </p:spPr>
      </p:sp>
      <p:sp>
        <p:nvSpPr>
          <p:cNvPr name="TextBox 5" id="5"/>
          <p:cNvSpPr txBox="true"/>
          <p:nvPr/>
        </p:nvSpPr>
        <p:spPr>
          <a:xfrm rot="0">
            <a:off x="1689300" y="3314970"/>
            <a:ext cx="6178768" cy="3638010"/>
          </a:xfrm>
          <a:prstGeom prst="rect">
            <a:avLst/>
          </a:prstGeom>
        </p:spPr>
        <p:txBody>
          <a:bodyPr anchor="t" rtlCol="false" tIns="0" lIns="0" bIns="0" rIns="0">
            <a:spAutoFit/>
          </a:bodyPr>
          <a:lstStyle/>
          <a:p>
            <a:pPr algn="l">
              <a:lnSpc>
                <a:spcPts val="9590"/>
              </a:lnSpc>
            </a:pPr>
            <a:r>
              <a:rPr lang="en-US" sz="7925" b="true">
                <a:solidFill>
                  <a:srgbClr val="000000"/>
                </a:solidFill>
                <a:latin typeface="Cabin Semi-Bold"/>
                <a:ea typeface="Cabin Semi-Bold"/>
                <a:cs typeface="Cabin Semi-Bold"/>
                <a:sym typeface="Cabin Semi-Bold"/>
              </a:rPr>
              <a:t>3. XÂY DỰNG MÔ HÌNH</a:t>
            </a:r>
          </a:p>
          <a:p>
            <a:pPr algn="l">
              <a:lnSpc>
                <a:spcPts val="959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19064" y="2625102"/>
            <a:ext cx="13649871" cy="5813239"/>
          </a:xfrm>
          <a:custGeom>
            <a:avLst/>
            <a:gdLst/>
            <a:ahLst/>
            <a:cxnLst/>
            <a:rect r="r" b="b" t="t" l="l"/>
            <a:pathLst>
              <a:path h="5813239" w="13649871">
                <a:moveTo>
                  <a:pt x="0" y="0"/>
                </a:moveTo>
                <a:lnTo>
                  <a:pt x="13649872" y="0"/>
                </a:lnTo>
                <a:lnTo>
                  <a:pt x="13649872" y="5813239"/>
                </a:lnTo>
                <a:lnTo>
                  <a:pt x="0" y="5813239"/>
                </a:lnTo>
                <a:lnTo>
                  <a:pt x="0" y="0"/>
                </a:lnTo>
                <a:close/>
              </a:path>
            </a:pathLst>
          </a:custGeom>
          <a:blipFill>
            <a:blip r:embed="rId2"/>
            <a:stretch>
              <a:fillRect l="0" t="0" r="0" b="0"/>
            </a:stretch>
          </a:blipFill>
        </p:spPr>
      </p:sp>
      <p:sp>
        <p:nvSpPr>
          <p:cNvPr name="TextBox 3" id="3"/>
          <p:cNvSpPr txBox="true"/>
          <p:nvPr/>
        </p:nvSpPr>
        <p:spPr>
          <a:xfrm rot="0">
            <a:off x="1028700" y="715949"/>
            <a:ext cx="8115300" cy="1209040"/>
          </a:xfrm>
          <a:prstGeom prst="rect">
            <a:avLst/>
          </a:prstGeom>
        </p:spPr>
        <p:txBody>
          <a:bodyPr anchor="t" rtlCol="false" tIns="0" lIns="0" bIns="0" rIns="0">
            <a:spAutoFit/>
          </a:bodyPr>
          <a:lstStyle/>
          <a:p>
            <a:pPr algn="l">
              <a:lnSpc>
                <a:spcPts val="9590"/>
              </a:lnSpc>
            </a:pPr>
            <a:r>
              <a:rPr lang="en-US" sz="7925" b="true">
                <a:solidFill>
                  <a:srgbClr val="000000"/>
                </a:solidFill>
                <a:latin typeface="Cabin Bold"/>
                <a:ea typeface="Cabin Bold"/>
                <a:cs typeface="Cabin Bold"/>
                <a:sym typeface="Cabin Bold"/>
              </a:rPr>
              <a:t>Kiến trúc ViT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DAGPBKIjaTM</dc:identifier>
  <dcterms:modified xsi:type="dcterms:W3CDTF">2011-08-01T06:04:30Z</dcterms:modified>
  <cp:revision>1</cp:revision>
  <dc:title>Nghiên cứu ViT và ứng dụng nhận diện sản phẩm.pptx</dc:title>
</cp:coreProperties>
</file>